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76" r:id="rId5"/>
    <p:sldId id="266" r:id="rId6"/>
    <p:sldId id="260" r:id="rId7"/>
    <p:sldId id="259" r:id="rId8"/>
    <p:sldId id="261" r:id="rId9"/>
    <p:sldId id="262" r:id="rId10"/>
    <p:sldId id="263" r:id="rId11"/>
    <p:sldId id="264" r:id="rId12"/>
    <p:sldId id="265" r:id="rId13"/>
    <p:sldId id="273" r:id="rId14"/>
    <p:sldId id="275" r:id="rId15"/>
    <p:sldId id="271" r:id="rId16"/>
    <p:sldId id="270" r:id="rId17"/>
    <p:sldId id="269" r:id="rId18"/>
    <p:sldId id="268" r:id="rId19"/>
    <p:sldId id="277" r:id="rId20"/>
    <p:sldId id="272" r:id="rId21"/>
    <p:sldId id="28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4A8060-5845-427C-9B56-8EE9F3181401}" v="332" dt="2024-06-22T14:11:48.9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3" d="100"/>
          <a:sy n="73" d="100"/>
        </p:scale>
        <p:origin x="54" y="3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d Sharik" userId="3de35dec3014fbee" providerId="LiveId" clId="{BA4A8060-5845-427C-9B56-8EE9F3181401}"/>
    <pc:docChg chg="custSel modSld modMainMaster">
      <pc:chgData name="Mohd Sharik" userId="3de35dec3014fbee" providerId="LiveId" clId="{BA4A8060-5845-427C-9B56-8EE9F3181401}" dt="2024-06-22T14:18:29.014" v="710" actId="113"/>
      <pc:docMkLst>
        <pc:docMk/>
      </pc:docMkLst>
      <pc:sldChg chg="modSp mod">
        <pc:chgData name="Mohd Sharik" userId="3de35dec3014fbee" providerId="LiveId" clId="{BA4A8060-5845-427C-9B56-8EE9F3181401}" dt="2024-06-22T14:18:03.449" v="706" actId="113"/>
        <pc:sldMkLst>
          <pc:docMk/>
          <pc:sldMk cId="2723043482" sldId="256"/>
        </pc:sldMkLst>
        <pc:spChg chg="mod">
          <ac:chgData name="Mohd Sharik" userId="3de35dec3014fbee" providerId="LiveId" clId="{BA4A8060-5845-427C-9B56-8EE9F3181401}" dt="2024-06-22T14:18:03.449" v="706" actId="113"/>
          <ac:spMkLst>
            <pc:docMk/>
            <pc:sldMk cId="2723043482" sldId="256"/>
            <ac:spMk id="3" creationId="{0CE1E855-0D42-4716-B13D-1A171BBE4A4C}"/>
          </ac:spMkLst>
        </pc:spChg>
      </pc:sldChg>
      <pc:sldChg chg="modSp mod">
        <pc:chgData name="Mohd Sharik" userId="3de35dec3014fbee" providerId="LiveId" clId="{BA4A8060-5845-427C-9B56-8EE9F3181401}" dt="2024-06-22T14:18:13.451" v="707" actId="113"/>
        <pc:sldMkLst>
          <pc:docMk/>
          <pc:sldMk cId="2431442963" sldId="257"/>
        </pc:sldMkLst>
        <pc:spChg chg="mod">
          <ac:chgData name="Mohd Sharik" userId="3de35dec3014fbee" providerId="LiveId" clId="{BA4A8060-5845-427C-9B56-8EE9F3181401}" dt="2024-06-22T14:18:13.451" v="707" actId="113"/>
          <ac:spMkLst>
            <pc:docMk/>
            <pc:sldMk cId="2431442963" sldId="257"/>
            <ac:spMk id="2" creationId="{B3516923-8CA2-4D1E-92C9-648ED09F2439}"/>
          </ac:spMkLst>
        </pc:spChg>
      </pc:sldChg>
      <pc:sldChg chg="modSp mod">
        <pc:chgData name="Mohd Sharik" userId="3de35dec3014fbee" providerId="LiveId" clId="{BA4A8060-5845-427C-9B56-8EE9F3181401}" dt="2024-06-22T14:18:17.631" v="708" actId="113"/>
        <pc:sldMkLst>
          <pc:docMk/>
          <pc:sldMk cId="3222776597" sldId="258"/>
        </pc:sldMkLst>
        <pc:spChg chg="mod">
          <ac:chgData name="Mohd Sharik" userId="3de35dec3014fbee" providerId="LiveId" clId="{BA4A8060-5845-427C-9B56-8EE9F3181401}" dt="2024-06-22T14:18:17.631" v="708" actId="113"/>
          <ac:spMkLst>
            <pc:docMk/>
            <pc:sldMk cId="3222776597" sldId="258"/>
            <ac:spMk id="2" creationId="{C921E790-7F5B-4D35-A189-8E4E1B409984}"/>
          </ac:spMkLst>
        </pc:spChg>
      </pc:sldChg>
      <pc:sldChg chg="modSp mod">
        <pc:chgData name="Mohd Sharik" userId="3de35dec3014fbee" providerId="LiveId" clId="{BA4A8060-5845-427C-9B56-8EE9F3181401}" dt="2024-06-22T14:15:50.231" v="559" actId="113"/>
        <pc:sldMkLst>
          <pc:docMk/>
          <pc:sldMk cId="1977185303" sldId="259"/>
        </pc:sldMkLst>
        <pc:spChg chg="mod">
          <ac:chgData name="Mohd Sharik" userId="3de35dec3014fbee" providerId="LiveId" clId="{BA4A8060-5845-427C-9B56-8EE9F3181401}" dt="2024-06-22T14:15:50.231" v="559" actId="113"/>
          <ac:spMkLst>
            <pc:docMk/>
            <pc:sldMk cId="1977185303" sldId="259"/>
            <ac:spMk id="4" creationId="{F150F70F-9EAA-42C4-A33C-62E43E78838F}"/>
          </ac:spMkLst>
        </pc:spChg>
      </pc:sldChg>
      <pc:sldChg chg="modSp mod">
        <pc:chgData name="Mohd Sharik" userId="3de35dec3014fbee" providerId="LiveId" clId="{BA4A8060-5845-427C-9B56-8EE9F3181401}" dt="2024-06-22T14:18:29.014" v="710" actId="113"/>
        <pc:sldMkLst>
          <pc:docMk/>
          <pc:sldMk cId="3348093188" sldId="260"/>
        </pc:sldMkLst>
        <pc:spChg chg="mod">
          <ac:chgData name="Mohd Sharik" userId="3de35dec3014fbee" providerId="LiveId" clId="{BA4A8060-5845-427C-9B56-8EE9F3181401}" dt="2024-06-22T14:18:29.014" v="710" actId="113"/>
          <ac:spMkLst>
            <pc:docMk/>
            <pc:sldMk cId="3348093188" sldId="260"/>
            <ac:spMk id="2" creationId="{9B231576-7100-4FFC-A190-9065C4DD6854}"/>
          </ac:spMkLst>
        </pc:spChg>
        <pc:picChg chg="mod">
          <ac:chgData name="Mohd Sharik" userId="3de35dec3014fbee" providerId="LiveId" clId="{BA4A8060-5845-427C-9B56-8EE9F3181401}" dt="2024-06-22T14:15:56.944" v="560" actId="14100"/>
          <ac:picMkLst>
            <pc:docMk/>
            <pc:sldMk cId="3348093188" sldId="260"/>
            <ac:picMk id="6" creationId="{0E8C2E7C-6404-40CD-9173-3A3BD9A85DFB}"/>
          </ac:picMkLst>
        </pc:picChg>
        <pc:picChg chg="mod">
          <ac:chgData name="Mohd Sharik" userId="3de35dec3014fbee" providerId="LiveId" clId="{BA4A8060-5845-427C-9B56-8EE9F3181401}" dt="2024-06-22T14:16:25.604" v="578" actId="14100"/>
          <ac:picMkLst>
            <pc:docMk/>
            <pc:sldMk cId="3348093188" sldId="260"/>
            <ac:picMk id="7" creationId="{BCCCC7FA-4244-49BC-AD85-2BEE0B8EE6BF}"/>
          </ac:picMkLst>
        </pc:picChg>
        <pc:picChg chg="mod">
          <ac:chgData name="Mohd Sharik" userId="3de35dec3014fbee" providerId="LiveId" clId="{BA4A8060-5845-427C-9B56-8EE9F3181401}" dt="2024-06-22T14:16:20.139" v="577" actId="1037"/>
          <ac:picMkLst>
            <pc:docMk/>
            <pc:sldMk cId="3348093188" sldId="260"/>
            <ac:picMk id="8" creationId="{8AF0E403-28BC-43E2-A540-BD75F7939D3D}"/>
          </ac:picMkLst>
        </pc:picChg>
      </pc:sldChg>
      <pc:sldChg chg="modSp mod">
        <pc:chgData name="Mohd Sharik" userId="3de35dec3014fbee" providerId="LiveId" clId="{BA4A8060-5845-427C-9B56-8EE9F3181401}" dt="2024-06-22T14:15:43.113" v="558" actId="20577"/>
        <pc:sldMkLst>
          <pc:docMk/>
          <pc:sldMk cId="2468058567" sldId="261"/>
        </pc:sldMkLst>
        <pc:spChg chg="mod">
          <ac:chgData name="Mohd Sharik" userId="3de35dec3014fbee" providerId="LiveId" clId="{BA4A8060-5845-427C-9B56-8EE9F3181401}" dt="2024-06-22T14:15:43.113" v="558" actId="20577"/>
          <ac:spMkLst>
            <pc:docMk/>
            <pc:sldMk cId="2468058567" sldId="261"/>
            <ac:spMk id="2" creationId="{E64C3BDE-D207-4FC4-8953-F2640D8E1816}"/>
          </ac:spMkLst>
        </pc:spChg>
      </pc:sldChg>
      <pc:sldChg chg="modSp mod">
        <pc:chgData name="Mohd Sharik" userId="3de35dec3014fbee" providerId="LiveId" clId="{BA4A8060-5845-427C-9B56-8EE9F3181401}" dt="2024-06-22T14:15:14.610" v="551" actId="113"/>
        <pc:sldMkLst>
          <pc:docMk/>
          <pc:sldMk cId="396985619" sldId="262"/>
        </pc:sldMkLst>
        <pc:spChg chg="mod">
          <ac:chgData name="Mohd Sharik" userId="3de35dec3014fbee" providerId="LiveId" clId="{BA4A8060-5845-427C-9B56-8EE9F3181401}" dt="2024-06-22T14:15:14.610" v="551" actId="113"/>
          <ac:spMkLst>
            <pc:docMk/>
            <pc:sldMk cId="396985619" sldId="262"/>
            <ac:spMk id="2" creationId="{9993DD48-91DB-47C6-952D-1E38A4341BD4}"/>
          </ac:spMkLst>
        </pc:spChg>
      </pc:sldChg>
      <pc:sldChg chg="modSp mod">
        <pc:chgData name="Mohd Sharik" userId="3de35dec3014fbee" providerId="LiveId" clId="{BA4A8060-5845-427C-9B56-8EE9F3181401}" dt="2024-06-22T14:15:08.245" v="550" actId="113"/>
        <pc:sldMkLst>
          <pc:docMk/>
          <pc:sldMk cId="1358515617" sldId="263"/>
        </pc:sldMkLst>
        <pc:spChg chg="mod">
          <ac:chgData name="Mohd Sharik" userId="3de35dec3014fbee" providerId="LiveId" clId="{BA4A8060-5845-427C-9B56-8EE9F3181401}" dt="2024-06-22T14:15:08.245" v="550" actId="113"/>
          <ac:spMkLst>
            <pc:docMk/>
            <pc:sldMk cId="1358515617" sldId="263"/>
            <ac:spMk id="2" creationId="{CE11037D-3454-4B95-ADC9-EF43DB3911E7}"/>
          </ac:spMkLst>
        </pc:spChg>
      </pc:sldChg>
      <pc:sldChg chg="modSp mod">
        <pc:chgData name="Mohd Sharik" userId="3de35dec3014fbee" providerId="LiveId" clId="{BA4A8060-5845-427C-9B56-8EE9F3181401}" dt="2024-06-22T14:14:57.792" v="549" actId="14100"/>
        <pc:sldMkLst>
          <pc:docMk/>
          <pc:sldMk cId="4093425970" sldId="264"/>
        </pc:sldMkLst>
        <pc:spChg chg="mod">
          <ac:chgData name="Mohd Sharik" userId="3de35dec3014fbee" providerId="LiveId" clId="{BA4A8060-5845-427C-9B56-8EE9F3181401}" dt="2024-06-22T14:14:49.676" v="548" actId="113"/>
          <ac:spMkLst>
            <pc:docMk/>
            <pc:sldMk cId="4093425970" sldId="264"/>
            <ac:spMk id="2" creationId="{1E767585-3AAB-48AE-B384-083EAF075740}"/>
          </ac:spMkLst>
        </pc:spChg>
        <pc:spChg chg="mod">
          <ac:chgData name="Mohd Sharik" userId="3de35dec3014fbee" providerId="LiveId" clId="{BA4A8060-5845-427C-9B56-8EE9F3181401}" dt="2024-06-22T14:14:45.832" v="547" actId="14100"/>
          <ac:spMkLst>
            <pc:docMk/>
            <pc:sldMk cId="4093425970" sldId="264"/>
            <ac:spMk id="4" creationId="{B83EDB66-943F-4A0A-AF2E-E0424297AEEF}"/>
          </ac:spMkLst>
        </pc:spChg>
        <pc:picChg chg="mod">
          <ac:chgData name="Mohd Sharik" userId="3de35dec3014fbee" providerId="LiveId" clId="{BA4A8060-5845-427C-9B56-8EE9F3181401}" dt="2024-06-22T14:14:57.792" v="549" actId="14100"/>
          <ac:picMkLst>
            <pc:docMk/>
            <pc:sldMk cId="4093425970" sldId="264"/>
            <ac:picMk id="3" creationId="{205C388F-7226-455F-B855-8DEE77FE56A2}"/>
          </ac:picMkLst>
        </pc:picChg>
        <pc:picChg chg="mod">
          <ac:chgData name="Mohd Sharik" userId="3de35dec3014fbee" providerId="LiveId" clId="{BA4A8060-5845-427C-9B56-8EE9F3181401}" dt="2024-06-22T14:14:36.203" v="546" actId="14100"/>
          <ac:picMkLst>
            <pc:docMk/>
            <pc:sldMk cId="4093425970" sldId="264"/>
            <ac:picMk id="5" creationId="{8579CD89-93C7-4BAB-B66C-33AB74769406}"/>
          </ac:picMkLst>
        </pc:picChg>
      </pc:sldChg>
      <pc:sldChg chg="modSp mod">
        <pc:chgData name="Mohd Sharik" userId="3de35dec3014fbee" providerId="LiveId" clId="{BA4A8060-5845-427C-9B56-8EE9F3181401}" dt="2024-06-22T14:14:11.021" v="541" actId="113"/>
        <pc:sldMkLst>
          <pc:docMk/>
          <pc:sldMk cId="156564043" sldId="265"/>
        </pc:sldMkLst>
        <pc:spChg chg="mod">
          <ac:chgData name="Mohd Sharik" userId="3de35dec3014fbee" providerId="LiveId" clId="{BA4A8060-5845-427C-9B56-8EE9F3181401}" dt="2024-06-22T14:14:11.021" v="541" actId="113"/>
          <ac:spMkLst>
            <pc:docMk/>
            <pc:sldMk cId="156564043" sldId="265"/>
            <ac:spMk id="2" creationId="{56A1417B-4327-4CC0-8C19-48BD82C5CACA}"/>
          </ac:spMkLst>
        </pc:spChg>
      </pc:sldChg>
      <pc:sldChg chg="modSp mod">
        <pc:chgData name="Mohd Sharik" userId="3de35dec3014fbee" providerId="LiveId" clId="{BA4A8060-5845-427C-9B56-8EE9F3181401}" dt="2024-06-22T14:13:12.869" v="525" actId="113"/>
        <pc:sldMkLst>
          <pc:docMk/>
          <pc:sldMk cId="89992260" sldId="268"/>
        </pc:sldMkLst>
        <pc:spChg chg="mod">
          <ac:chgData name="Mohd Sharik" userId="3de35dec3014fbee" providerId="LiveId" clId="{BA4A8060-5845-427C-9B56-8EE9F3181401}" dt="2024-06-22T14:13:12.869" v="525" actId="113"/>
          <ac:spMkLst>
            <pc:docMk/>
            <pc:sldMk cId="89992260" sldId="268"/>
            <ac:spMk id="7" creationId="{788721A9-AE05-4628-B9AC-A5CFB2F16E3D}"/>
          </ac:spMkLst>
        </pc:spChg>
      </pc:sldChg>
      <pc:sldChg chg="modSp mod">
        <pc:chgData name="Mohd Sharik" userId="3de35dec3014fbee" providerId="LiveId" clId="{BA4A8060-5845-427C-9B56-8EE9F3181401}" dt="2024-06-22T14:13:38.678" v="537" actId="113"/>
        <pc:sldMkLst>
          <pc:docMk/>
          <pc:sldMk cId="1421710785" sldId="269"/>
        </pc:sldMkLst>
        <pc:spChg chg="mod">
          <ac:chgData name="Mohd Sharik" userId="3de35dec3014fbee" providerId="LiveId" clId="{BA4A8060-5845-427C-9B56-8EE9F3181401}" dt="2024-06-22T14:13:38.678" v="537" actId="113"/>
          <ac:spMkLst>
            <pc:docMk/>
            <pc:sldMk cId="1421710785" sldId="269"/>
            <ac:spMk id="6" creationId="{AD9DBB40-9693-4BEC-8DC2-83D5B7F9945E}"/>
          </ac:spMkLst>
        </pc:spChg>
      </pc:sldChg>
      <pc:sldChg chg="modSp mod">
        <pc:chgData name="Mohd Sharik" userId="3de35dec3014fbee" providerId="LiveId" clId="{BA4A8060-5845-427C-9B56-8EE9F3181401}" dt="2024-06-22T14:13:51.984" v="538" actId="113"/>
        <pc:sldMkLst>
          <pc:docMk/>
          <pc:sldMk cId="749556511" sldId="270"/>
        </pc:sldMkLst>
        <pc:spChg chg="mod">
          <ac:chgData name="Mohd Sharik" userId="3de35dec3014fbee" providerId="LiveId" clId="{BA4A8060-5845-427C-9B56-8EE9F3181401}" dt="2024-06-22T14:13:51.984" v="538" actId="113"/>
          <ac:spMkLst>
            <pc:docMk/>
            <pc:sldMk cId="749556511" sldId="270"/>
            <ac:spMk id="4" creationId="{8D1887EA-6F72-40F2-855F-64D1E5FB97DC}"/>
          </ac:spMkLst>
        </pc:spChg>
      </pc:sldChg>
      <pc:sldChg chg="modSp mod">
        <pc:chgData name="Mohd Sharik" userId="3de35dec3014fbee" providerId="LiveId" clId="{BA4A8060-5845-427C-9B56-8EE9F3181401}" dt="2024-06-22T14:13:56.976" v="539" actId="113"/>
        <pc:sldMkLst>
          <pc:docMk/>
          <pc:sldMk cId="3289698224" sldId="271"/>
        </pc:sldMkLst>
        <pc:spChg chg="mod">
          <ac:chgData name="Mohd Sharik" userId="3de35dec3014fbee" providerId="LiveId" clId="{BA4A8060-5845-427C-9B56-8EE9F3181401}" dt="2024-06-22T14:13:56.976" v="539" actId="113"/>
          <ac:spMkLst>
            <pc:docMk/>
            <pc:sldMk cId="3289698224" sldId="271"/>
            <ac:spMk id="6" creationId="{1605F917-ABC4-4E37-9C07-5AB5EFFFC038}"/>
          </ac:spMkLst>
        </pc:spChg>
      </pc:sldChg>
      <pc:sldChg chg="modSp mod">
        <pc:chgData name="Mohd Sharik" userId="3de35dec3014fbee" providerId="LiveId" clId="{BA4A8060-5845-427C-9B56-8EE9F3181401}" dt="2024-06-22T14:12:16.063" v="475" actId="113"/>
        <pc:sldMkLst>
          <pc:docMk/>
          <pc:sldMk cId="2686286789" sldId="272"/>
        </pc:sldMkLst>
        <pc:spChg chg="mod">
          <ac:chgData name="Mohd Sharik" userId="3de35dec3014fbee" providerId="LiveId" clId="{BA4A8060-5845-427C-9B56-8EE9F3181401}" dt="2024-06-22T14:12:16.063" v="475" actId="113"/>
          <ac:spMkLst>
            <pc:docMk/>
            <pc:sldMk cId="2686286789" sldId="272"/>
            <ac:spMk id="2" creationId="{AA7F9442-EECA-46A4-8954-F016EF7F1DD0}"/>
          </ac:spMkLst>
        </pc:spChg>
      </pc:sldChg>
      <pc:sldChg chg="modSp mod">
        <pc:chgData name="Mohd Sharik" userId="3de35dec3014fbee" providerId="LiveId" clId="{BA4A8060-5845-427C-9B56-8EE9F3181401}" dt="2024-06-22T14:14:05.767" v="540" actId="113"/>
        <pc:sldMkLst>
          <pc:docMk/>
          <pc:sldMk cId="4093953504" sldId="273"/>
        </pc:sldMkLst>
        <pc:spChg chg="mod">
          <ac:chgData name="Mohd Sharik" userId="3de35dec3014fbee" providerId="LiveId" clId="{BA4A8060-5845-427C-9B56-8EE9F3181401}" dt="2024-06-22T14:14:05.767" v="540" actId="113"/>
          <ac:spMkLst>
            <pc:docMk/>
            <pc:sldMk cId="4093953504" sldId="273"/>
            <ac:spMk id="4" creationId="{DB6BEC95-7FBD-47C4-AB3D-097D1D8D8507}"/>
          </ac:spMkLst>
        </pc:spChg>
        <pc:picChg chg="mod">
          <ac:chgData name="Mohd Sharik" userId="3de35dec3014fbee" providerId="LiveId" clId="{BA4A8060-5845-427C-9B56-8EE9F3181401}" dt="2024-06-22T14:07:08.225" v="148" actId="14100"/>
          <ac:picMkLst>
            <pc:docMk/>
            <pc:sldMk cId="4093953504" sldId="273"/>
            <ac:picMk id="9" creationId="{49425A6F-A6EB-7F62-83F4-10E0BB92B30D}"/>
          </ac:picMkLst>
        </pc:picChg>
      </pc:sldChg>
      <pc:sldChg chg="modSp mod">
        <pc:chgData name="Mohd Sharik" userId="3de35dec3014fbee" providerId="LiveId" clId="{BA4A8060-5845-427C-9B56-8EE9F3181401}" dt="2024-06-22T14:18:22.092" v="709" actId="113"/>
        <pc:sldMkLst>
          <pc:docMk/>
          <pc:sldMk cId="3887474936" sldId="276"/>
        </pc:sldMkLst>
        <pc:spChg chg="mod">
          <ac:chgData name="Mohd Sharik" userId="3de35dec3014fbee" providerId="LiveId" clId="{BA4A8060-5845-427C-9B56-8EE9F3181401}" dt="2024-06-22T14:18:22.092" v="709" actId="113"/>
          <ac:spMkLst>
            <pc:docMk/>
            <pc:sldMk cId="3887474936" sldId="276"/>
            <ac:spMk id="2" creationId="{EF8BD1B9-48A5-42F0-AE0D-F5699694813F}"/>
          </ac:spMkLst>
        </pc:spChg>
        <pc:spChg chg="mod">
          <ac:chgData name="Mohd Sharik" userId="3de35dec3014fbee" providerId="LiveId" clId="{BA4A8060-5845-427C-9B56-8EE9F3181401}" dt="2024-06-22T14:04:45.426" v="48" actId="1035"/>
          <ac:spMkLst>
            <pc:docMk/>
            <pc:sldMk cId="3887474936" sldId="276"/>
            <ac:spMk id="27" creationId="{FB69A3C8-AA7E-6A1E-0357-EB3776816064}"/>
          </ac:spMkLst>
        </pc:spChg>
      </pc:sldChg>
      <pc:sldChg chg="modSp mod setBg">
        <pc:chgData name="Mohd Sharik" userId="3de35dec3014fbee" providerId="LiveId" clId="{BA4A8060-5845-427C-9B56-8EE9F3181401}" dt="2024-06-22T14:12:07.712" v="474" actId="113"/>
        <pc:sldMkLst>
          <pc:docMk/>
          <pc:sldMk cId="576179724" sldId="277"/>
        </pc:sldMkLst>
        <pc:spChg chg="mod">
          <ac:chgData name="Mohd Sharik" userId="3de35dec3014fbee" providerId="LiveId" clId="{BA4A8060-5845-427C-9B56-8EE9F3181401}" dt="2024-06-22T14:12:07.712" v="474" actId="113"/>
          <ac:spMkLst>
            <pc:docMk/>
            <pc:sldMk cId="576179724" sldId="277"/>
            <ac:spMk id="2" creationId="{90F0326F-16E7-47BA-9121-DEAFA725EB81}"/>
          </ac:spMkLst>
        </pc:spChg>
      </pc:sldChg>
      <pc:sldMasterChg chg="setBg modSldLayout">
        <pc:chgData name="Mohd Sharik" userId="3de35dec3014fbee" providerId="LiveId" clId="{BA4A8060-5845-427C-9B56-8EE9F3181401}" dt="2024-06-22T14:11:48.988" v="463"/>
        <pc:sldMasterMkLst>
          <pc:docMk/>
          <pc:sldMasterMk cId="1289633687" sldId="2147483648"/>
        </pc:sldMasterMkLst>
        <pc:sldLayoutChg chg="setBg">
          <pc:chgData name="Mohd Sharik" userId="3de35dec3014fbee" providerId="LiveId" clId="{BA4A8060-5845-427C-9B56-8EE9F3181401}" dt="2024-06-22T14:11:48.988" v="463"/>
          <pc:sldLayoutMkLst>
            <pc:docMk/>
            <pc:sldMasterMk cId="1289633687" sldId="2147483648"/>
            <pc:sldLayoutMk cId="2896925345" sldId="2147483649"/>
          </pc:sldLayoutMkLst>
        </pc:sldLayoutChg>
        <pc:sldLayoutChg chg="setBg">
          <pc:chgData name="Mohd Sharik" userId="3de35dec3014fbee" providerId="LiveId" clId="{BA4A8060-5845-427C-9B56-8EE9F3181401}" dt="2024-06-22T14:11:48.988" v="463"/>
          <pc:sldLayoutMkLst>
            <pc:docMk/>
            <pc:sldMasterMk cId="1289633687" sldId="2147483648"/>
            <pc:sldLayoutMk cId="1874159412" sldId="2147483650"/>
          </pc:sldLayoutMkLst>
        </pc:sldLayoutChg>
        <pc:sldLayoutChg chg="setBg">
          <pc:chgData name="Mohd Sharik" userId="3de35dec3014fbee" providerId="LiveId" clId="{BA4A8060-5845-427C-9B56-8EE9F3181401}" dt="2024-06-22T14:11:48.988" v="463"/>
          <pc:sldLayoutMkLst>
            <pc:docMk/>
            <pc:sldMasterMk cId="1289633687" sldId="2147483648"/>
            <pc:sldLayoutMk cId="652761103" sldId="2147483651"/>
          </pc:sldLayoutMkLst>
        </pc:sldLayoutChg>
        <pc:sldLayoutChg chg="setBg">
          <pc:chgData name="Mohd Sharik" userId="3de35dec3014fbee" providerId="LiveId" clId="{BA4A8060-5845-427C-9B56-8EE9F3181401}" dt="2024-06-22T14:11:48.988" v="463"/>
          <pc:sldLayoutMkLst>
            <pc:docMk/>
            <pc:sldMasterMk cId="1289633687" sldId="2147483648"/>
            <pc:sldLayoutMk cId="2894389694" sldId="2147483652"/>
          </pc:sldLayoutMkLst>
        </pc:sldLayoutChg>
        <pc:sldLayoutChg chg="setBg">
          <pc:chgData name="Mohd Sharik" userId="3de35dec3014fbee" providerId="LiveId" clId="{BA4A8060-5845-427C-9B56-8EE9F3181401}" dt="2024-06-22T14:11:48.988" v="463"/>
          <pc:sldLayoutMkLst>
            <pc:docMk/>
            <pc:sldMasterMk cId="1289633687" sldId="2147483648"/>
            <pc:sldLayoutMk cId="4205487191" sldId="2147483653"/>
          </pc:sldLayoutMkLst>
        </pc:sldLayoutChg>
        <pc:sldLayoutChg chg="setBg">
          <pc:chgData name="Mohd Sharik" userId="3de35dec3014fbee" providerId="LiveId" clId="{BA4A8060-5845-427C-9B56-8EE9F3181401}" dt="2024-06-22T14:11:48.988" v="463"/>
          <pc:sldLayoutMkLst>
            <pc:docMk/>
            <pc:sldMasterMk cId="1289633687" sldId="2147483648"/>
            <pc:sldLayoutMk cId="2460412052" sldId="2147483654"/>
          </pc:sldLayoutMkLst>
        </pc:sldLayoutChg>
        <pc:sldLayoutChg chg="setBg">
          <pc:chgData name="Mohd Sharik" userId="3de35dec3014fbee" providerId="LiveId" clId="{BA4A8060-5845-427C-9B56-8EE9F3181401}" dt="2024-06-22T14:11:48.988" v="463"/>
          <pc:sldLayoutMkLst>
            <pc:docMk/>
            <pc:sldMasterMk cId="1289633687" sldId="2147483648"/>
            <pc:sldLayoutMk cId="2625064978" sldId="2147483655"/>
          </pc:sldLayoutMkLst>
        </pc:sldLayoutChg>
        <pc:sldLayoutChg chg="setBg">
          <pc:chgData name="Mohd Sharik" userId="3de35dec3014fbee" providerId="LiveId" clId="{BA4A8060-5845-427C-9B56-8EE9F3181401}" dt="2024-06-22T14:11:48.988" v="463"/>
          <pc:sldLayoutMkLst>
            <pc:docMk/>
            <pc:sldMasterMk cId="1289633687" sldId="2147483648"/>
            <pc:sldLayoutMk cId="1374789981" sldId="2147483656"/>
          </pc:sldLayoutMkLst>
        </pc:sldLayoutChg>
        <pc:sldLayoutChg chg="setBg">
          <pc:chgData name="Mohd Sharik" userId="3de35dec3014fbee" providerId="LiveId" clId="{BA4A8060-5845-427C-9B56-8EE9F3181401}" dt="2024-06-22T14:11:48.988" v="463"/>
          <pc:sldLayoutMkLst>
            <pc:docMk/>
            <pc:sldMasterMk cId="1289633687" sldId="2147483648"/>
            <pc:sldLayoutMk cId="386398992" sldId="2147483657"/>
          </pc:sldLayoutMkLst>
        </pc:sldLayoutChg>
        <pc:sldLayoutChg chg="setBg">
          <pc:chgData name="Mohd Sharik" userId="3de35dec3014fbee" providerId="LiveId" clId="{BA4A8060-5845-427C-9B56-8EE9F3181401}" dt="2024-06-22T14:11:48.988" v="463"/>
          <pc:sldLayoutMkLst>
            <pc:docMk/>
            <pc:sldMasterMk cId="1289633687" sldId="2147483648"/>
            <pc:sldLayoutMk cId="2090615546" sldId="2147483658"/>
          </pc:sldLayoutMkLst>
        </pc:sldLayoutChg>
        <pc:sldLayoutChg chg="setBg">
          <pc:chgData name="Mohd Sharik" userId="3de35dec3014fbee" providerId="LiveId" clId="{BA4A8060-5845-427C-9B56-8EE9F3181401}" dt="2024-06-22T14:11:48.988" v="463"/>
          <pc:sldLayoutMkLst>
            <pc:docMk/>
            <pc:sldMasterMk cId="1289633687" sldId="2147483648"/>
            <pc:sldLayoutMk cId="4233642095" sldId="2147483659"/>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7C2FAB-BF49-4FD2-9F3D-81092C5DEE55}" type="datetimeFigureOut">
              <a:rPr lang="en-US" smtClean="0"/>
              <a:t>6/22/2024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602285-067A-430C-A542-3992F62BF2FE}" type="slidenum">
              <a:rPr lang="en-US" smtClean="0"/>
              <a:t>‹#›</a:t>
            </a:fld>
            <a:endParaRPr lang="en-US"/>
          </a:p>
        </p:txBody>
      </p:sp>
    </p:spTree>
    <p:extLst>
      <p:ext uri="{BB962C8B-B14F-4D97-AF65-F5344CB8AC3E}">
        <p14:creationId xmlns:p14="http://schemas.microsoft.com/office/powerpoint/2010/main" val="2410601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65608-E53D-46BE-92DE-65D66EF74A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E5CAF4-1B30-49E5-B634-248724D48A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E0802E-46AF-4F62-AF06-6F8A2362E71A}"/>
              </a:ext>
            </a:extLst>
          </p:cNvPr>
          <p:cNvSpPr>
            <a:spLocks noGrp="1"/>
          </p:cNvSpPr>
          <p:nvPr>
            <p:ph type="dt" sz="half" idx="10"/>
          </p:nvPr>
        </p:nvSpPr>
        <p:spPr/>
        <p:txBody>
          <a:bodyPr/>
          <a:lstStyle/>
          <a:p>
            <a:r>
              <a:rPr lang="en-US"/>
              <a:t>ML Approach: Predict Superconductor Tc</a:t>
            </a:r>
          </a:p>
        </p:txBody>
      </p:sp>
      <p:sp>
        <p:nvSpPr>
          <p:cNvPr id="5" name="Footer Placeholder 4">
            <a:extLst>
              <a:ext uri="{FF2B5EF4-FFF2-40B4-BE49-F238E27FC236}">
                <a16:creationId xmlns:a16="http://schemas.microsoft.com/office/drawing/2014/main" id="{5C63CBC5-88AC-4D6D-B9A3-937B4856CE91}"/>
              </a:ext>
            </a:extLst>
          </p:cNvPr>
          <p:cNvSpPr>
            <a:spLocks noGrp="1"/>
          </p:cNvSpPr>
          <p:nvPr>
            <p:ph type="ftr" sz="quarter" idx="11"/>
          </p:nvPr>
        </p:nvSpPr>
        <p:spPr/>
        <p:txBody>
          <a:bodyPr/>
          <a:lstStyle/>
          <a:p>
            <a:r>
              <a:rPr lang="en-US"/>
              <a:t>Group 7 - MS AAI - AAI-500-A1 Final Project</a:t>
            </a:r>
          </a:p>
        </p:txBody>
      </p:sp>
      <p:sp>
        <p:nvSpPr>
          <p:cNvPr id="6" name="Slide Number Placeholder 5">
            <a:extLst>
              <a:ext uri="{FF2B5EF4-FFF2-40B4-BE49-F238E27FC236}">
                <a16:creationId xmlns:a16="http://schemas.microsoft.com/office/drawing/2014/main" id="{82861CA0-489A-41DA-BDEF-303036487DDE}"/>
              </a:ext>
            </a:extLst>
          </p:cNvPr>
          <p:cNvSpPr>
            <a:spLocks noGrp="1"/>
          </p:cNvSpPr>
          <p:nvPr>
            <p:ph type="sldNum" sz="quarter" idx="12"/>
          </p:nvPr>
        </p:nvSpPr>
        <p:spPr/>
        <p:txBody>
          <a:bodyPr/>
          <a:lstStyle/>
          <a:p>
            <a:fld id="{BE3F5C9C-0342-4B99-BAD1-1464271CBC9E}" type="slidenum">
              <a:rPr lang="en-US" smtClean="0"/>
              <a:t>‹#›</a:t>
            </a:fld>
            <a:endParaRPr lang="en-US"/>
          </a:p>
        </p:txBody>
      </p:sp>
    </p:spTree>
    <p:extLst>
      <p:ext uri="{BB962C8B-B14F-4D97-AF65-F5344CB8AC3E}">
        <p14:creationId xmlns:p14="http://schemas.microsoft.com/office/powerpoint/2010/main" val="28969253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7BB42-BABD-4E2B-8F9E-911D4DC5C3F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8149FA-A980-47B0-B696-15FD81D88B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A335C6-F747-4A6C-8C6E-FB5137D3615B}"/>
              </a:ext>
            </a:extLst>
          </p:cNvPr>
          <p:cNvSpPr>
            <a:spLocks noGrp="1"/>
          </p:cNvSpPr>
          <p:nvPr>
            <p:ph type="dt" sz="half" idx="10"/>
          </p:nvPr>
        </p:nvSpPr>
        <p:spPr/>
        <p:txBody>
          <a:bodyPr/>
          <a:lstStyle/>
          <a:p>
            <a:r>
              <a:rPr lang="en-US"/>
              <a:t>ML Approach: Predict Superconductor Tc</a:t>
            </a:r>
          </a:p>
        </p:txBody>
      </p:sp>
      <p:sp>
        <p:nvSpPr>
          <p:cNvPr id="5" name="Footer Placeholder 4">
            <a:extLst>
              <a:ext uri="{FF2B5EF4-FFF2-40B4-BE49-F238E27FC236}">
                <a16:creationId xmlns:a16="http://schemas.microsoft.com/office/drawing/2014/main" id="{8A15649D-FA78-4756-AF13-20278D53A1A2}"/>
              </a:ext>
            </a:extLst>
          </p:cNvPr>
          <p:cNvSpPr>
            <a:spLocks noGrp="1"/>
          </p:cNvSpPr>
          <p:nvPr>
            <p:ph type="ftr" sz="quarter" idx="11"/>
          </p:nvPr>
        </p:nvSpPr>
        <p:spPr/>
        <p:txBody>
          <a:bodyPr/>
          <a:lstStyle/>
          <a:p>
            <a:r>
              <a:rPr lang="en-US"/>
              <a:t>Group 7 - MS AAI - AAI-500-A1 Final Project</a:t>
            </a:r>
          </a:p>
        </p:txBody>
      </p:sp>
      <p:sp>
        <p:nvSpPr>
          <p:cNvPr id="6" name="Slide Number Placeholder 5">
            <a:extLst>
              <a:ext uri="{FF2B5EF4-FFF2-40B4-BE49-F238E27FC236}">
                <a16:creationId xmlns:a16="http://schemas.microsoft.com/office/drawing/2014/main" id="{4E8C3E5F-19A1-4D00-8AF5-01E6ED8577DC}"/>
              </a:ext>
            </a:extLst>
          </p:cNvPr>
          <p:cNvSpPr>
            <a:spLocks noGrp="1"/>
          </p:cNvSpPr>
          <p:nvPr>
            <p:ph type="sldNum" sz="quarter" idx="12"/>
          </p:nvPr>
        </p:nvSpPr>
        <p:spPr/>
        <p:txBody>
          <a:bodyPr/>
          <a:lstStyle/>
          <a:p>
            <a:fld id="{BE3F5C9C-0342-4B99-BAD1-1464271CBC9E}" type="slidenum">
              <a:rPr lang="en-US" smtClean="0"/>
              <a:t>‹#›</a:t>
            </a:fld>
            <a:endParaRPr lang="en-US"/>
          </a:p>
        </p:txBody>
      </p:sp>
    </p:spTree>
    <p:extLst>
      <p:ext uri="{BB962C8B-B14F-4D97-AF65-F5344CB8AC3E}">
        <p14:creationId xmlns:p14="http://schemas.microsoft.com/office/powerpoint/2010/main" val="2090615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677524-331B-4927-8953-8A6CB8D3CF4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E5E8540-3310-4EAC-8691-7E92BAE5DE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89E897-B6C4-46C2-88C3-18B49B074B85}"/>
              </a:ext>
            </a:extLst>
          </p:cNvPr>
          <p:cNvSpPr>
            <a:spLocks noGrp="1"/>
          </p:cNvSpPr>
          <p:nvPr>
            <p:ph type="dt" sz="half" idx="10"/>
          </p:nvPr>
        </p:nvSpPr>
        <p:spPr/>
        <p:txBody>
          <a:bodyPr/>
          <a:lstStyle/>
          <a:p>
            <a:r>
              <a:rPr lang="en-US"/>
              <a:t>ML Approach: Predict Superconductor Tc</a:t>
            </a:r>
          </a:p>
        </p:txBody>
      </p:sp>
      <p:sp>
        <p:nvSpPr>
          <p:cNvPr id="5" name="Footer Placeholder 4">
            <a:extLst>
              <a:ext uri="{FF2B5EF4-FFF2-40B4-BE49-F238E27FC236}">
                <a16:creationId xmlns:a16="http://schemas.microsoft.com/office/drawing/2014/main" id="{02E3C168-09A3-42ED-B225-56AAC3301B81}"/>
              </a:ext>
            </a:extLst>
          </p:cNvPr>
          <p:cNvSpPr>
            <a:spLocks noGrp="1"/>
          </p:cNvSpPr>
          <p:nvPr>
            <p:ph type="ftr" sz="quarter" idx="11"/>
          </p:nvPr>
        </p:nvSpPr>
        <p:spPr/>
        <p:txBody>
          <a:bodyPr/>
          <a:lstStyle/>
          <a:p>
            <a:r>
              <a:rPr lang="en-US"/>
              <a:t>Group 7 - MS AAI - AAI-500-A1 Final Project</a:t>
            </a:r>
          </a:p>
        </p:txBody>
      </p:sp>
      <p:sp>
        <p:nvSpPr>
          <p:cNvPr id="6" name="Slide Number Placeholder 5">
            <a:extLst>
              <a:ext uri="{FF2B5EF4-FFF2-40B4-BE49-F238E27FC236}">
                <a16:creationId xmlns:a16="http://schemas.microsoft.com/office/drawing/2014/main" id="{3154D47C-677E-4BD8-83B3-94BB99ED195D}"/>
              </a:ext>
            </a:extLst>
          </p:cNvPr>
          <p:cNvSpPr>
            <a:spLocks noGrp="1"/>
          </p:cNvSpPr>
          <p:nvPr>
            <p:ph type="sldNum" sz="quarter" idx="12"/>
          </p:nvPr>
        </p:nvSpPr>
        <p:spPr/>
        <p:txBody>
          <a:bodyPr/>
          <a:lstStyle/>
          <a:p>
            <a:fld id="{BE3F5C9C-0342-4B99-BAD1-1464271CBC9E}" type="slidenum">
              <a:rPr lang="en-US" smtClean="0"/>
              <a:t>‹#›</a:t>
            </a:fld>
            <a:endParaRPr lang="en-US"/>
          </a:p>
        </p:txBody>
      </p:sp>
    </p:spTree>
    <p:extLst>
      <p:ext uri="{BB962C8B-B14F-4D97-AF65-F5344CB8AC3E}">
        <p14:creationId xmlns:p14="http://schemas.microsoft.com/office/powerpoint/2010/main" val="4233642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CFF5C-9BCE-4457-BAD3-F401F7218B5D}"/>
              </a:ext>
            </a:extLst>
          </p:cNvPr>
          <p:cNvSpPr>
            <a:spLocks noGrp="1"/>
          </p:cNvSpPr>
          <p:nvPr>
            <p:ph type="title"/>
          </p:nvPr>
        </p:nvSpPr>
        <p:spPr>
          <a:xfrm>
            <a:off x="428368" y="136525"/>
            <a:ext cx="11392928" cy="777875"/>
          </a:xfrm>
        </p:spPr>
        <p:txBody>
          <a:bodyPr/>
          <a:lstStyle>
            <a:lvl1pPr>
              <a:defRPr>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2119BE9B-BD88-46EC-9E67-CBAC5C97E762}"/>
              </a:ext>
            </a:extLst>
          </p:cNvPr>
          <p:cNvSpPr>
            <a:spLocks noGrp="1"/>
          </p:cNvSpPr>
          <p:nvPr>
            <p:ph idx="1"/>
          </p:nvPr>
        </p:nvSpPr>
        <p:spPr>
          <a:xfrm>
            <a:off x="428367" y="1128584"/>
            <a:ext cx="11392929" cy="50483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EEC6E0-284F-4803-B5AE-FDF984B56F66}"/>
              </a:ext>
            </a:extLst>
          </p:cNvPr>
          <p:cNvSpPr>
            <a:spLocks noGrp="1"/>
          </p:cNvSpPr>
          <p:nvPr>
            <p:ph type="dt" sz="half" idx="10"/>
          </p:nvPr>
        </p:nvSpPr>
        <p:spPr>
          <a:xfrm>
            <a:off x="428367" y="6356349"/>
            <a:ext cx="2743200" cy="365125"/>
          </a:xfrm>
        </p:spPr>
        <p:txBody>
          <a:bodyPr/>
          <a:lstStyle/>
          <a:p>
            <a:r>
              <a:rPr lang="en-US"/>
              <a:t>ML Approach: Predict Superconductor Tc</a:t>
            </a:r>
            <a:endParaRPr lang="en-US" dirty="0"/>
          </a:p>
        </p:txBody>
      </p:sp>
      <p:sp>
        <p:nvSpPr>
          <p:cNvPr id="5" name="Footer Placeholder 4">
            <a:extLst>
              <a:ext uri="{FF2B5EF4-FFF2-40B4-BE49-F238E27FC236}">
                <a16:creationId xmlns:a16="http://schemas.microsoft.com/office/drawing/2014/main" id="{3FABDAAE-6D0D-48A7-B5EA-23F6CAC65BF6}"/>
              </a:ext>
            </a:extLst>
          </p:cNvPr>
          <p:cNvSpPr>
            <a:spLocks noGrp="1"/>
          </p:cNvSpPr>
          <p:nvPr>
            <p:ph type="ftr" sz="quarter" idx="11"/>
          </p:nvPr>
        </p:nvSpPr>
        <p:spPr/>
        <p:txBody>
          <a:bodyPr/>
          <a:lstStyle/>
          <a:p>
            <a:r>
              <a:rPr lang="en-US"/>
              <a:t>Group 7 - MS AAI - AAI-500-A1 Final Project</a:t>
            </a:r>
            <a:endParaRPr lang="en-US" dirty="0"/>
          </a:p>
        </p:txBody>
      </p:sp>
      <p:sp>
        <p:nvSpPr>
          <p:cNvPr id="6" name="Slide Number Placeholder 5">
            <a:extLst>
              <a:ext uri="{FF2B5EF4-FFF2-40B4-BE49-F238E27FC236}">
                <a16:creationId xmlns:a16="http://schemas.microsoft.com/office/drawing/2014/main" id="{5606F52D-2D49-4992-AA51-4524A67D75BA}"/>
              </a:ext>
            </a:extLst>
          </p:cNvPr>
          <p:cNvSpPr>
            <a:spLocks noGrp="1"/>
          </p:cNvSpPr>
          <p:nvPr>
            <p:ph type="sldNum" sz="quarter" idx="12"/>
          </p:nvPr>
        </p:nvSpPr>
        <p:spPr>
          <a:xfrm>
            <a:off x="9078096" y="6356349"/>
            <a:ext cx="2743200" cy="365125"/>
          </a:xfrm>
        </p:spPr>
        <p:txBody>
          <a:bodyPr/>
          <a:lstStyle/>
          <a:p>
            <a:fld id="{BE3F5C9C-0342-4B99-BAD1-1464271CBC9E}" type="slidenum">
              <a:rPr lang="en-US" smtClean="0"/>
              <a:t>‹#›</a:t>
            </a:fld>
            <a:endParaRPr lang="en-US" dirty="0"/>
          </a:p>
        </p:txBody>
      </p:sp>
    </p:spTree>
    <p:extLst>
      <p:ext uri="{BB962C8B-B14F-4D97-AF65-F5344CB8AC3E}">
        <p14:creationId xmlns:p14="http://schemas.microsoft.com/office/powerpoint/2010/main" val="18741594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8A743-AA34-4D88-AC7C-302A21365356}"/>
              </a:ext>
            </a:extLst>
          </p:cNvPr>
          <p:cNvSpPr>
            <a:spLocks noGrp="1"/>
          </p:cNvSpPr>
          <p:nvPr>
            <p:ph type="title"/>
          </p:nvPr>
        </p:nvSpPr>
        <p:spPr>
          <a:xfrm>
            <a:off x="838200" y="1025997"/>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9F1EC8F-D7CB-4486-9EFB-6B741D6199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648939E-70EF-46A9-952E-048408D61676}"/>
              </a:ext>
            </a:extLst>
          </p:cNvPr>
          <p:cNvSpPr>
            <a:spLocks noGrp="1"/>
          </p:cNvSpPr>
          <p:nvPr>
            <p:ph type="dt" sz="half" idx="10"/>
          </p:nvPr>
        </p:nvSpPr>
        <p:spPr/>
        <p:txBody>
          <a:bodyPr/>
          <a:lstStyle/>
          <a:p>
            <a:r>
              <a:rPr lang="en-US"/>
              <a:t>ML Approach: Predict Superconductor Tc</a:t>
            </a:r>
          </a:p>
        </p:txBody>
      </p:sp>
      <p:sp>
        <p:nvSpPr>
          <p:cNvPr id="5" name="Footer Placeholder 4">
            <a:extLst>
              <a:ext uri="{FF2B5EF4-FFF2-40B4-BE49-F238E27FC236}">
                <a16:creationId xmlns:a16="http://schemas.microsoft.com/office/drawing/2014/main" id="{B02B65F3-1B13-4035-996D-ED2FAEF90BEB}"/>
              </a:ext>
            </a:extLst>
          </p:cNvPr>
          <p:cNvSpPr>
            <a:spLocks noGrp="1"/>
          </p:cNvSpPr>
          <p:nvPr>
            <p:ph type="ftr" sz="quarter" idx="11"/>
          </p:nvPr>
        </p:nvSpPr>
        <p:spPr/>
        <p:txBody>
          <a:bodyPr/>
          <a:lstStyle/>
          <a:p>
            <a:r>
              <a:rPr lang="en-US"/>
              <a:t>Group 7 - MS AAI - AAI-500-A1 Final Project</a:t>
            </a:r>
          </a:p>
        </p:txBody>
      </p:sp>
      <p:sp>
        <p:nvSpPr>
          <p:cNvPr id="6" name="Slide Number Placeholder 5">
            <a:extLst>
              <a:ext uri="{FF2B5EF4-FFF2-40B4-BE49-F238E27FC236}">
                <a16:creationId xmlns:a16="http://schemas.microsoft.com/office/drawing/2014/main" id="{9494524A-A0C9-4CCC-BBC3-9F2CD0BAC0F0}"/>
              </a:ext>
            </a:extLst>
          </p:cNvPr>
          <p:cNvSpPr>
            <a:spLocks noGrp="1"/>
          </p:cNvSpPr>
          <p:nvPr>
            <p:ph type="sldNum" sz="quarter" idx="12"/>
          </p:nvPr>
        </p:nvSpPr>
        <p:spPr/>
        <p:txBody>
          <a:bodyPr/>
          <a:lstStyle/>
          <a:p>
            <a:fld id="{BE3F5C9C-0342-4B99-BAD1-1464271CBC9E}" type="slidenum">
              <a:rPr lang="en-US" smtClean="0"/>
              <a:t>‹#›</a:t>
            </a:fld>
            <a:endParaRPr lang="en-US"/>
          </a:p>
        </p:txBody>
      </p:sp>
    </p:spTree>
    <p:extLst>
      <p:ext uri="{BB962C8B-B14F-4D97-AF65-F5344CB8AC3E}">
        <p14:creationId xmlns:p14="http://schemas.microsoft.com/office/powerpoint/2010/main" val="652761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CA339-6801-4761-A717-6474A3B727B6}"/>
              </a:ext>
            </a:extLst>
          </p:cNvPr>
          <p:cNvSpPr>
            <a:spLocks noGrp="1"/>
          </p:cNvSpPr>
          <p:nvPr>
            <p:ph type="title"/>
          </p:nvPr>
        </p:nvSpPr>
        <p:spPr>
          <a:xfrm>
            <a:off x="335692" y="249795"/>
            <a:ext cx="11362038" cy="94469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F6C2E60-4D6D-4E9F-92C8-29F4ED797E20}"/>
              </a:ext>
            </a:extLst>
          </p:cNvPr>
          <p:cNvSpPr>
            <a:spLocks noGrp="1"/>
          </p:cNvSpPr>
          <p:nvPr>
            <p:ph sz="half" idx="1"/>
          </p:nvPr>
        </p:nvSpPr>
        <p:spPr>
          <a:xfrm>
            <a:off x="335692" y="1403649"/>
            <a:ext cx="5570838" cy="47733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A4E359F-5F1B-4E71-9635-513D55C4F379}"/>
              </a:ext>
            </a:extLst>
          </p:cNvPr>
          <p:cNvSpPr>
            <a:spLocks noGrp="1"/>
          </p:cNvSpPr>
          <p:nvPr>
            <p:ph sz="half" idx="2"/>
          </p:nvPr>
        </p:nvSpPr>
        <p:spPr>
          <a:xfrm>
            <a:off x="6285472" y="1416949"/>
            <a:ext cx="5412258" cy="4773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8D9B6AD-27F3-47C8-B248-F70DD41BF528}"/>
              </a:ext>
            </a:extLst>
          </p:cNvPr>
          <p:cNvSpPr>
            <a:spLocks noGrp="1"/>
          </p:cNvSpPr>
          <p:nvPr>
            <p:ph type="dt" sz="half" idx="10"/>
          </p:nvPr>
        </p:nvSpPr>
        <p:spPr>
          <a:xfrm>
            <a:off x="335692" y="6353089"/>
            <a:ext cx="2743200" cy="365125"/>
          </a:xfrm>
        </p:spPr>
        <p:txBody>
          <a:bodyPr/>
          <a:lstStyle>
            <a:lvl1pPr>
              <a:defRPr/>
            </a:lvl1pPr>
          </a:lstStyle>
          <a:p>
            <a:r>
              <a:rPr lang="en-US"/>
              <a:t>ML Approach: Predict Superconductor Tc</a:t>
            </a:r>
            <a:endParaRPr lang="en-US" dirty="0"/>
          </a:p>
        </p:txBody>
      </p:sp>
      <p:sp>
        <p:nvSpPr>
          <p:cNvPr id="6" name="Footer Placeholder 5">
            <a:extLst>
              <a:ext uri="{FF2B5EF4-FFF2-40B4-BE49-F238E27FC236}">
                <a16:creationId xmlns:a16="http://schemas.microsoft.com/office/drawing/2014/main" id="{8AF8C08D-BE96-431E-B695-B59DE4ACEF69}"/>
              </a:ext>
            </a:extLst>
          </p:cNvPr>
          <p:cNvSpPr>
            <a:spLocks noGrp="1"/>
          </p:cNvSpPr>
          <p:nvPr>
            <p:ph type="ftr" sz="quarter" idx="11"/>
          </p:nvPr>
        </p:nvSpPr>
        <p:spPr/>
        <p:txBody>
          <a:bodyPr/>
          <a:lstStyle/>
          <a:p>
            <a:r>
              <a:rPr lang="en-US"/>
              <a:t>Group 7 - MS AAI - AAI-500-A1 Final Project</a:t>
            </a:r>
            <a:endParaRPr lang="en-US" dirty="0"/>
          </a:p>
        </p:txBody>
      </p:sp>
      <p:sp>
        <p:nvSpPr>
          <p:cNvPr id="7" name="Slide Number Placeholder 6">
            <a:extLst>
              <a:ext uri="{FF2B5EF4-FFF2-40B4-BE49-F238E27FC236}">
                <a16:creationId xmlns:a16="http://schemas.microsoft.com/office/drawing/2014/main" id="{C4AF3207-F5BA-47E7-9286-B3275E621E8F}"/>
              </a:ext>
            </a:extLst>
          </p:cNvPr>
          <p:cNvSpPr>
            <a:spLocks noGrp="1"/>
          </p:cNvSpPr>
          <p:nvPr>
            <p:ph type="sldNum" sz="quarter" idx="12"/>
          </p:nvPr>
        </p:nvSpPr>
        <p:spPr>
          <a:xfrm>
            <a:off x="8991601" y="6353089"/>
            <a:ext cx="2743200" cy="365125"/>
          </a:xfrm>
        </p:spPr>
        <p:txBody>
          <a:bodyPr/>
          <a:lstStyle>
            <a:lvl1pPr>
              <a:defRPr/>
            </a:lvl1pPr>
          </a:lstStyle>
          <a:p>
            <a:r>
              <a:rPr lang="en-US" dirty="0"/>
              <a:t>#</a:t>
            </a:r>
          </a:p>
        </p:txBody>
      </p:sp>
    </p:spTree>
    <p:extLst>
      <p:ext uri="{BB962C8B-B14F-4D97-AF65-F5344CB8AC3E}">
        <p14:creationId xmlns:p14="http://schemas.microsoft.com/office/powerpoint/2010/main" val="2894389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6D96F-02EC-44E0-87C2-97F339EB1C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872763-712F-4C64-AF07-A8590085D9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FE4301-B20C-4DC8-8AF5-869DEFFF36C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E66C8C2-1033-4D49-871A-0874EEFCDE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14151B-A141-4EB2-BA09-3DF7B3D8B9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37B3E2F-737B-40DB-88D8-553FC7D6A838}"/>
              </a:ext>
            </a:extLst>
          </p:cNvPr>
          <p:cNvSpPr>
            <a:spLocks noGrp="1"/>
          </p:cNvSpPr>
          <p:nvPr>
            <p:ph type="dt" sz="half" idx="10"/>
          </p:nvPr>
        </p:nvSpPr>
        <p:spPr/>
        <p:txBody>
          <a:bodyPr/>
          <a:lstStyle/>
          <a:p>
            <a:r>
              <a:rPr lang="en-US"/>
              <a:t>ML Approach: Predict Superconductor Tc</a:t>
            </a:r>
          </a:p>
        </p:txBody>
      </p:sp>
      <p:sp>
        <p:nvSpPr>
          <p:cNvPr id="8" name="Footer Placeholder 7">
            <a:extLst>
              <a:ext uri="{FF2B5EF4-FFF2-40B4-BE49-F238E27FC236}">
                <a16:creationId xmlns:a16="http://schemas.microsoft.com/office/drawing/2014/main" id="{C8DB0668-519C-4832-AF81-1F12F5E95535}"/>
              </a:ext>
            </a:extLst>
          </p:cNvPr>
          <p:cNvSpPr>
            <a:spLocks noGrp="1"/>
          </p:cNvSpPr>
          <p:nvPr>
            <p:ph type="ftr" sz="quarter" idx="11"/>
          </p:nvPr>
        </p:nvSpPr>
        <p:spPr/>
        <p:txBody>
          <a:bodyPr/>
          <a:lstStyle/>
          <a:p>
            <a:r>
              <a:rPr lang="en-US"/>
              <a:t>Group 7 - MS AAI - AAI-500-A1 Final Project</a:t>
            </a:r>
          </a:p>
        </p:txBody>
      </p:sp>
      <p:sp>
        <p:nvSpPr>
          <p:cNvPr id="9" name="Slide Number Placeholder 8">
            <a:extLst>
              <a:ext uri="{FF2B5EF4-FFF2-40B4-BE49-F238E27FC236}">
                <a16:creationId xmlns:a16="http://schemas.microsoft.com/office/drawing/2014/main" id="{F808BAF0-8126-445E-8D3F-3B4CB1D82D81}"/>
              </a:ext>
            </a:extLst>
          </p:cNvPr>
          <p:cNvSpPr>
            <a:spLocks noGrp="1"/>
          </p:cNvSpPr>
          <p:nvPr>
            <p:ph type="sldNum" sz="quarter" idx="12"/>
          </p:nvPr>
        </p:nvSpPr>
        <p:spPr/>
        <p:txBody>
          <a:bodyPr/>
          <a:lstStyle/>
          <a:p>
            <a:fld id="{BE3F5C9C-0342-4B99-BAD1-1464271CBC9E}" type="slidenum">
              <a:rPr lang="en-US" smtClean="0"/>
              <a:t>‹#›</a:t>
            </a:fld>
            <a:endParaRPr lang="en-US"/>
          </a:p>
        </p:txBody>
      </p:sp>
    </p:spTree>
    <p:extLst>
      <p:ext uri="{BB962C8B-B14F-4D97-AF65-F5344CB8AC3E}">
        <p14:creationId xmlns:p14="http://schemas.microsoft.com/office/powerpoint/2010/main" val="4205487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F6ADC-4470-4144-BB42-AAB931D5A248}"/>
              </a:ext>
            </a:extLst>
          </p:cNvPr>
          <p:cNvSpPr>
            <a:spLocks noGrp="1"/>
          </p:cNvSpPr>
          <p:nvPr>
            <p:ph type="title"/>
          </p:nvPr>
        </p:nvSpPr>
        <p:spPr>
          <a:xfrm>
            <a:off x="434545" y="249795"/>
            <a:ext cx="11287897" cy="845837"/>
          </a:xfrm>
        </p:spPr>
        <p:txBody>
          <a:bodyPr/>
          <a:lstStyle/>
          <a:p>
            <a:r>
              <a:rPr lang="en-US"/>
              <a:t>Click to edit Master title style</a:t>
            </a:r>
          </a:p>
        </p:txBody>
      </p:sp>
      <p:sp>
        <p:nvSpPr>
          <p:cNvPr id="3" name="Date Placeholder 2">
            <a:extLst>
              <a:ext uri="{FF2B5EF4-FFF2-40B4-BE49-F238E27FC236}">
                <a16:creationId xmlns:a16="http://schemas.microsoft.com/office/drawing/2014/main" id="{38DD797F-210B-43BD-AC84-C3C6341BA571}"/>
              </a:ext>
            </a:extLst>
          </p:cNvPr>
          <p:cNvSpPr>
            <a:spLocks noGrp="1"/>
          </p:cNvSpPr>
          <p:nvPr>
            <p:ph type="dt" sz="half" idx="10"/>
          </p:nvPr>
        </p:nvSpPr>
        <p:spPr>
          <a:xfrm>
            <a:off x="492211" y="6356349"/>
            <a:ext cx="2743200" cy="365125"/>
          </a:xfrm>
        </p:spPr>
        <p:txBody>
          <a:bodyPr/>
          <a:lstStyle/>
          <a:p>
            <a:r>
              <a:rPr lang="en-US"/>
              <a:t>ML Approach: Predict Superconductor Tc</a:t>
            </a:r>
          </a:p>
        </p:txBody>
      </p:sp>
      <p:sp>
        <p:nvSpPr>
          <p:cNvPr id="4" name="Footer Placeholder 3">
            <a:extLst>
              <a:ext uri="{FF2B5EF4-FFF2-40B4-BE49-F238E27FC236}">
                <a16:creationId xmlns:a16="http://schemas.microsoft.com/office/drawing/2014/main" id="{012E11AA-9C2D-4B0D-B380-0216B54F635D}"/>
              </a:ext>
            </a:extLst>
          </p:cNvPr>
          <p:cNvSpPr>
            <a:spLocks noGrp="1"/>
          </p:cNvSpPr>
          <p:nvPr>
            <p:ph type="ftr" sz="quarter" idx="11"/>
          </p:nvPr>
        </p:nvSpPr>
        <p:spPr/>
        <p:txBody>
          <a:bodyPr/>
          <a:lstStyle/>
          <a:p>
            <a:r>
              <a:rPr lang="en-US"/>
              <a:t>Group 7 - MS AAI - AAI-500-A1 Final Project</a:t>
            </a:r>
          </a:p>
        </p:txBody>
      </p:sp>
      <p:sp>
        <p:nvSpPr>
          <p:cNvPr id="5" name="Slide Number Placeholder 4">
            <a:extLst>
              <a:ext uri="{FF2B5EF4-FFF2-40B4-BE49-F238E27FC236}">
                <a16:creationId xmlns:a16="http://schemas.microsoft.com/office/drawing/2014/main" id="{83B5EA66-5D58-4FDF-8FBD-8BB0DF0C8C44}"/>
              </a:ext>
            </a:extLst>
          </p:cNvPr>
          <p:cNvSpPr>
            <a:spLocks noGrp="1"/>
          </p:cNvSpPr>
          <p:nvPr>
            <p:ph type="sldNum" sz="quarter" idx="12"/>
          </p:nvPr>
        </p:nvSpPr>
        <p:spPr>
          <a:xfrm>
            <a:off x="8979242" y="6356348"/>
            <a:ext cx="2743200" cy="365125"/>
          </a:xfrm>
        </p:spPr>
        <p:txBody>
          <a:bodyPr/>
          <a:lstStyle/>
          <a:p>
            <a:fld id="{BE3F5C9C-0342-4B99-BAD1-1464271CBC9E}" type="slidenum">
              <a:rPr lang="en-US" smtClean="0"/>
              <a:t>‹#›</a:t>
            </a:fld>
            <a:endParaRPr lang="en-US"/>
          </a:p>
        </p:txBody>
      </p:sp>
    </p:spTree>
    <p:extLst>
      <p:ext uri="{BB962C8B-B14F-4D97-AF65-F5344CB8AC3E}">
        <p14:creationId xmlns:p14="http://schemas.microsoft.com/office/powerpoint/2010/main" val="2460412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2B2DEE-C36F-4922-A9F0-0ACA59D2B5F3}"/>
              </a:ext>
            </a:extLst>
          </p:cNvPr>
          <p:cNvSpPr>
            <a:spLocks noGrp="1"/>
          </p:cNvSpPr>
          <p:nvPr>
            <p:ph type="dt" sz="half" idx="10"/>
          </p:nvPr>
        </p:nvSpPr>
        <p:spPr/>
        <p:txBody>
          <a:bodyPr/>
          <a:lstStyle/>
          <a:p>
            <a:r>
              <a:rPr lang="en-US"/>
              <a:t>ML Approach: Predict Superconductor Tc</a:t>
            </a:r>
          </a:p>
        </p:txBody>
      </p:sp>
      <p:sp>
        <p:nvSpPr>
          <p:cNvPr id="3" name="Footer Placeholder 2">
            <a:extLst>
              <a:ext uri="{FF2B5EF4-FFF2-40B4-BE49-F238E27FC236}">
                <a16:creationId xmlns:a16="http://schemas.microsoft.com/office/drawing/2014/main" id="{68B82D81-8B0B-4166-A3B5-97061C2C44E8}"/>
              </a:ext>
            </a:extLst>
          </p:cNvPr>
          <p:cNvSpPr>
            <a:spLocks noGrp="1"/>
          </p:cNvSpPr>
          <p:nvPr>
            <p:ph type="ftr" sz="quarter" idx="11"/>
          </p:nvPr>
        </p:nvSpPr>
        <p:spPr/>
        <p:txBody>
          <a:bodyPr/>
          <a:lstStyle/>
          <a:p>
            <a:r>
              <a:rPr lang="en-US"/>
              <a:t>Group 7 - MS AAI - AAI-500-A1 Final Project</a:t>
            </a:r>
          </a:p>
        </p:txBody>
      </p:sp>
      <p:sp>
        <p:nvSpPr>
          <p:cNvPr id="4" name="Slide Number Placeholder 3">
            <a:extLst>
              <a:ext uri="{FF2B5EF4-FFF2-40B4-BE49-F238E27FC236}">
                <a16:creationId xmlns:a16="http://schemas.microsoft.com/office/drawing/2014/main" id="{13DD8EB6-A4BF-4D21-8426-EC729568126A}"/>
              </a:ext>
            </a:extLst>
          </p:cNvPr>
          <p:cNvSpPr>
            <a:spLocks noGrp="1"/>
          </p:cNvSpPr>
          <p:nvPr>
            <p:ph type="sldNum" sz="quarter" idx="12"/>
          </p:nvPr>
        </p:nvSpPr>
        <p:spPr/>
        <p:txBody>
          <a:bodyPr/>
          <a:lstStyle/>
          <a:p>
            <a:fld id="{BE3F5C9C-0342-4B99-BAD1-1464271CBC9E}" type="slidenum">
              <a:rPr lang="en-US" smtClean="0"/>
              <a:t>‹#›</a:t>
            </a:fld>
            <a:endParaRPr lang="en-US"/>
          </a:p>
        </p:txBody>
      </p:sp>
    </p:spTree>
    <p:extLst>
      <p:ext uri="{BB962C8B-B14F-4D97-AF65-F5344CB8AC3E}">
        <p14:creationId xmlns:p14="http://schemas.microsoft.com/office/powerpoint/2010/main" val="2625064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FA31C-C927-499F-9DFC-5E472DA2FB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F382F93-E416-4912-B442-7561C14BBE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C5D8868-C796-492D-A58C-2A3BABF4E5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DC2454-A286-4C6F-821B-31848C11235C}"/>
              </a:ext>
            </a:extLst>
          </p:cNvPr>
          <p:cNvSpPr>
            <a:spLocks noGrp="1"/>
          </p:cNvSpPr>
          <p:nvPr>
            <p:ph type="dt" sz="half" idx="10"/>
          </p:nvPr>
        </p:nvSpPr>
        <p:spPr/>
        <p:txBody>
          <a:bodyPr/>
          <a:lstStyle/>
          <a:p>
            <a:r>
              <a:rPr lang="en-US"/>
              <a:t>ML Approach: Predict Superconductor Tc</a:t>
            </a:r>
          </a:p>
        </p:txBody>
      </p:sp>
      <p:sp>
        <p:nvSpPr>
          <p:cNvPr id="6" name="Footer Placeholder 5">
            <a:extLst>
              <a:ext uri="{FF2B5EF4-FFF2-40B4-BE49-F238E27FC236}">
                <a16:creationId xmlns:a16="http://schemas.microsoft.com/office/drawing/2014/main" id="{27998677-0B8C-49BD-B72B-A4B8F280D3E0}"/>
              </a:ext>
            </a:extLst>
          </p:cNvPr>
          <p:cNvSpPr>
            <a:spLocks noGrp="1"/>
          </p:cNvSpPr>
          <p:nvPr>
            <p:ph type="ftr" sz="quarter" idx="11"/>
          </p:nvPr>
        </p:nvSpPr>
        <p:spPr/>
        <p:txBody>
          <a:bodyPr/>
          <a:lstStyle/>
          <a:p>
            <a:r>
              <a:rPr lang="en-US"/>
              <a:t>Group 7 - MS AAI - AAI-500-A1 Final Project</a:t>
            </a:r>
          </a:p>
        </p:txBody>
      </p:sp>
      <p:sp>
        <p:nvSpPr>
          <p:cNvPr id="7" name="Slide Number Placeholder 6">
            <a:extLst>
              <a:ext uri="{FF2B5EF4-FFF2-40B4-BE49-F238E27FC236}">
                <a16:creationId xmlns:a16="http://schemas.microsoft.com/office/drawing/2014/main" id="{9E24829D-0136-468B-B7BC-4ECA85116575}"/>
              </a:ext>
            </a:extLst>
          </p:cNvPr>
          <p:cNvSpPr>
            <a:spLocks noGrp="1"/>
          </p:cNvSpPr>
          <p:nvPr>
            <p:ph type="sldNum" sz="quarter" idx="12"/>
          </p:nvPr>
        </p:nvSpPr>
        <p:spPr/>
        <p:txBody>
          <a:bodyPr/>
          <a:lstStyle/>
          <a:p>
            <a:fld id="{BE3F5C9C-0342-4B99-BAD1-1464271CBC9E}" type="slidenum">
              <a:rPr lang="en-US" smtClean="0"/>
              <a:t>‹#›</a:t>
            </a:fld>
            <a:endParaRPr lang="en-US"/>
          </a:p>
        </p:txBody>
      </p:sp>
    </p:spTree>
    <p:extLst>
      <p:ext uri="{BB962C8B-B14F-4D97-AF65-F5344CB8AC3E}">
        <p14:creationId xmlns:p14="http://schemas.microsoft.com/office/powerpoint/2010/main" val="13747899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B84FF-AFED-412E-966D-F9E1A06D8F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5B5B647-FCB1-4BB5-B071-EF6E13C5C6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370E3BB-4E19-4C3C-B94E-E5B5375F65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99787D-96F3-4971-9306-F507F693F8A6}"/>
              </a:ext>
            </a:extLst>
          </p:cNvPr>
          <p:cNvSpPr>
            <a:spLocks noGrp="1"/>
          </p:cNvSpPr>
          <p:nvPr>
            <p:ph type="dt" sz="half" idx="10"/>
          </p:nvPr>
        </p:nvSpPr>
        <p:spPr/>
        <p:txBody>
          <a:bodyPr/>
          <a:lstStyle/>
          <a:p>
            <a:r>
              <a:rPr lang="en-US"/>
              <a:t>ML Approach: Predict Superconductor Tc</a:t>
            </a:r>
          </a:p>
        </p:txBody>
      </p:sp>
      <p:sp>
        <p:nvSpPr>
          <p:cNvPr id="6" name="Footer Placeholder 5">
            <a:extLst>
              <a:ext uri="{FF2B5EF4-FFF2-40B4-BE49-F238E27FC236}">
                <a16:creationId xmlns:a16="http://schemas.microsoft.com/office/drawing/2014/main" id="{E19813FE-9617-4B1C-9E17-D790DCBFDA2F}"/>
              </a:ext>
            </a:extLst>
          </p:cNvPr>
          <p:cNvSpPr>
            <a:spLocks noGrp="1"/>
          </p:cNvSpPr>
          <p:nvPr>
            <p:ph type="ftr" sz="quarter" idx="11"/>
          </p:nvPr>
        </p:nvSpPr>
        <p:spPr/>
        <p:txBody>
          <a:bodyPr/>
          <a:lstStyle/>
          <a:p>
            <a:r>
              <a:rPr lang="en-US"/>
              <a:t>Group 7 - MS AAI - AAI-500-A1 Final Project</a:t>
            </a:r>
          </a:p>
        </p:txBody>
      </p:sp>
      <p:sp>
        <p:nvSpPr>
          <p:cNvPr id="7" name="Slide Number Placeholder 6">
            <a:extLst>
              <a:ext uri="{FF2B5EF4-FFF2-40B4-BE49-F238E27FC236}">
                <a16:creationId xmlns:a16="http://schemas.microsoft.com/office/drawing/2014/main" id="{1A9E7613-CF02-4349-AC43-4B2816ABF45E}"/>
              </a:ext>
            </a:extLst>
          </p:cNvPr>
          <p:cNvSpPr>
            <a:spLocks noGrp="1"/>
          </p:cNvSpPr>
          <p:nvPr>
            <p:ph type="sldNum" sz="quarter" idx="12"/>
          </p:nvPr>
        </p:nvSpPr>
        <p:spPr/>
        <p:txBody>
          <a:bodyPr/>
          <a:lstStyle/>
          <a:p>
            <a:fld id="{BE3F5C9C-0342-4B99-BAD1-1464271CBC9E}" type="slidenum">
              <a:rPr lang="en-US" smtClean="0"/>
              <a:t>‹#›</a:t>
            </a:fld>
            <a:endParaRPr lang="en-US"/>
          </a:p>
        </p:txBody>
      </p:sp>
    </p:spTree>
    <p:extLst>
      <p:ext uri="{BB962C8B-B14F-4D97-AF65-F5344CB8AC3E}">
        <p14:creationId xmlns:p14="http://schemas.microsoft.com/office/powerpoint/2010/main" val="386398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99000">
              <a:schemeClr val="tx2">
                <a:lumMod val="40000"/>
                <a:lumOff val="60000"/>
              </a:schemeClr>
            </a:gs>
            <a:gs pos="74000">
              <a:schemeClr val="bg1">
                <a:lumMod val="85000"/>
              </a:schemeClr>
            </a:gs>
            <a:gs pos="0">
              <a:schemeClr val="accent1">
                <a:lumMod val="30000"/>
                <a:lumOff val="70000"/>
              </a:schemeClr>
            </a:gs>
          </a:gsLst>
          <a:lin ang="18600000" scaled="0"/>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03C4A3-D968-443F-B431-FD1603CA69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1927C64-5106-439C-A847-437B8EECCB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CE8D25-164A-499A-9D5E-14DB1F8AC4CB}"/>
              </a:ext>
            </a:extLst>
          </p:cNvPr>
          <p:cNvSpPr>
            <a:spLocks noGrp="1"/>
          </p:cNvSpPr>
          <p:nvPr>
            <p:ph type="dt" sz="half" idx="2"/>
          </p:nvPr>
        </p:nvSpPr>
        <p:spPr>
          <a:xfrm>
            <a:off x="418070" y="6356348"/>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ML Approach: Predict Superconductor Tc</a:t>
            </a:r>
          </a:p>
        </p:txBody>
      </p:sp>
      <p:sp>
        <p:nvSpPr>
          <p:cNvPr id="5" name="Footer Placeholder 4">
            <a:extLst>
              <a:ext uri="{FF2B5EF4-FFF2-40B4-BE49-F238E27FC236}">
                <a16:creationId xmlns:a16="http://schemas.microsoft.com/office/drawing/2014/main" id="{389E56E0-88D8-43E0-8AD9-2084E8DEA8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Group 7 - MS AAI - AAI-500-A1 Final Project</a:t>
            </a:r>
            <a:endParaRPr lang="en-US" dirty="0"/>
          </a:p>
        </p:txBody>
      </p:sp>
      <p:sp>
        <p:nvSpPr>
          <p:cNvPr id="6" name="Slide Number Placeholder 5">
            <a:extLst>
              <a:ext uri="{FF2B5EF4-FFF2-40B4-BE49-F238E27FC236}">
                <a16:creationId xmlns:a16="http://schemas.microsoft.com/office/drawing/2014/main" id="{DA3AB19E-57E4-4BCB-9B42-37231C98BAF6}"/>
              </a:ext>
            </a:extLst>
          </p:cNvPr>
          <p:cNvSpPr>
            <a:spLocks noGrp="1"/>
          </p:cNvSpPr>
          <p:nvPr>
            <p:ph type="sldNum" sz="quarter" idx="4"/>
          </p:nvPr>
        </p:nvSpPr>
        <p:spPr>
          <a:xfrm>
            <a:off x="9113108"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3F5C9C-0342-4B99-BAD1-1464271CBC9E}" type="slidenum">
              <a:rPr lang="en-US" smtClean="0"/>
              <a:t>‹#›</a:t>
            </a:fld>
            <a:endParaRPr lang="en-US"/>
          </a:p>
        </p:txBody>
      </p:sp>
    </p:spTree>
    <p:extLst>
      <p:ext uri="{BB962C8B-B14F-4D97-AF65-F5344CB8AC3E}">
        <p14:creationId xmlns:p14="http://schemas.microsoft.com/office/powerpoint/2010/main" val="12896336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hyperlink" Target="https://archive.ics.uci.edu/dataset/464/superconductivty+da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E3D8-212D-41A2-9EEF-0EF820158789}"/>
              </a:ext>
            </a:extLst>
          </p:cNvPr>
          <p:cNvSpPr>
            <a:spLocks noGrp="1"/>
          </p:cNvSpPr>
          <p:nvPr>
            <p:ph type="ctrTitle"/>
          </p:nvPr>
        </p:nvSpPr>
        <p:spPr>
          <a:xfrm>
            <a:off x="698269" y="714375"/>
            <a:ext cx="11163993" cy="1712941"/>
          </a:xfrm>
        </p:spPr>
        <p:txBody>
          <a:bodyPr>
            <a:normAutofit/>
          </a:bodyPr>
          <a:lstStyle/>
          <a:p>
            <a:pPr marL="0" marR="0">
              <a:lnSpc>
                <a:spcPct val="150000"/>
              </a:lnSpc>
              <a:spcBef>
                <a:spcPts val="0"/>
              </a:spcBef>
              <a:spcAft>
                <a:spcPts val="0"/>
              </a:spcAft>
            </a:pPr>
            <a:r>
              <a:rPr lang="en-US" sz="3200" b="1" dirty="0">
                <a:effectLst/>
                <a:latin typeface="Calibri" panose="020F0502020204030204" pitchFamily="34" charset="0"/>
                <a:ea typeface="Calibri" panose="020F0502020204030204" pitchFamily="34" charset="0"/>
                <a:cs typeface="Arial" panose="020B0604020202020204" pitchFamily="34" charset="0"/>
              </a:rPr>
              <a:t>A Machine Learning Approach to </a:t>
            </a:r>
            <a:br>
              <a:rPr lang="en-US" sz="3200" b="1" dirty="0">
                <a:effectLst/>
                <a:latin typeface="Calibri" panose="020F0502020204030204" pitchFamily="34" charset="0"/>
                <a:ea typeface="Calibri" panose="020F0502020204030204" pitchFamily="34" charset="0"/>
                <a:cs typeface="Arial" panose="020B0604020202020204" pitchFamily="34" charset="0"/>
              </a:rPr>
            </a:br>
            <a:r>
              <a:rPr lang="en-US" sz="3200" b="1" dirty="0">
                <a:effectLst/>
                <a:latin typeface="Calibri" panose="020F0502020204030204" pitchFamily="34" charset="0"/>
                <a:ea typeface="Calibri" panose="020F0502020204030204" pitchFamily="34" charset="0"/>
                <a:cs typeface="Arial" panose="020B0604020202020204" pitchFamily="34" charset="0"/>
              </a:rPr>
              <a:t>Predict Critical Temperature of Superconductors</a:t>
            </a:r>
            <a:endParaRPr lang="en-US" sz="8800" dirty="0"/>
          </a:p>
        </p:txBody>
      </p:sp>
      <p:sp>
        <p:nvSpPr>
          <p:cNvPr id="3" name="Subtitle 2">
            <a:extLst>
              <a:ext uri="{FF2B5EF4-FFF2-40B4-BE49-F238E27FC236}">
                <a16:creationId xmlns:a16="http://schemas.microsoft.com/office/drawing/2014/main" id="{0CE1E855-0D42-4716-B13D-1A171BBE4A4C}"/>
              </a:ext>
            </a:extLst>
          </p:cNvPr>
          <p:cNvSpPr>
            <a:spLocks noGrp="1"/>
          </p:cNvSpPr>
          <p:nvPr>
            <p:ph type="subTitle" idx="1"/>
          </p:nvPr>
        </p:nvSpPr>
        <p:spPr>
          <a:xfrm>
            <a:off x="1524000" y="2901042"/>
            <a:ext cx="9144000" cy="3242583"/>
          </a:xfrm>
        </p:spPr>
        <p:txBody>
          <a:bodyPr>
            <a:normAutofit/>
          </a:bodyPr>
          <a:lstStyle/>
          <a:p>
            <a:r>
              <a:rPr lang="en-US" sz="1600" b="1" dirty="0">
                <a:effectLst/>
                <a:latin typeface="Calibri" panose="020F0502020204030204" pitchFamily="34" charset="0"/>
                <a:ea typeface="Calibri" panose="020F0502020204030204" pitchFamily="34" charset="0"/>
                <a:cs typeface="Arial" panose="020B0604020202020204" pitchFamily="34" charset="0"/>
              </a:rPr>
              <a:t>Group 7 – Final Team Project</a:t>
            </a:r>
          </a:p>
          <a:p>
            <a:r>
              <a:rPr lang="en-US" sz="1600" b="1" dirty="0">
                <a:effectLst/>
                <a:latin typeface="Calibri" panose="020F0502020204030204" pitchFamily="34" charset="0"/>
                <a:ea typeface="Calibri" panose="020F0502020204030204" pitchFamily="34" charset="0"/>
                <a:cs typeface="Arial" panose="020B0604020202020204" pitchFamily="34" charset="0"/>
              </a:rPr>
              <a:t>Mohd Sharik | Mohamed Niaz M | Rishabh Malik</a:t>
            </a:r>
          </a:p>
          <a:p>
            <a:r>
              <a:rPr lang="en-US" sz="1600" dirty="0" err="1">
                <a:latin typeface="Calibri" panose="020F0502020204030204" pitchFamily="34" charset="0"/>
                <a:ea typeface="Calibri" panose="020F0502020204030204" pitchFamily="34" charset="0"/>
                <a:cs typeface="Arial" panose="020B0604020202020204" pitchFamily="34" charset="0"/>
              </a:rPr>
              <a:t>Shiely</a:t>
            </a:r>
            <a:r>
              <a:rPr lang="en-US" sz="1600" dirty="0">
                <a:latin typeface="Calibri" panose="020F0502020204030204" pitchFamily="34" charset="0"/>
                <a:ea typeface="Calibri" panose="020F0502020204030204" pitchFamily="34" charset="0"/>
                <a:cs typeface="Arial" panose="020B0604020202020204" pitchFamily="34" charset="0"/>
              </a:rPr>
              <a:t> – Marcos School of Engineering, University of San Deigo</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r>
              <a:rPr lang="en-US" sz="1600" dirty="0">
                <a:effectLst/>
                <a:latin typeface="Calibri" panose="020F0502020204030204" pitchFamily="34" charset="0"/>
                <a:ea typeface="Calibri" panose="020F0502020204030204" pitchFamily="34" charset="0"/>
                <a:cs typeface="Arial" panose="020B0604020202020204" pitchFamily="34" charset="0"/>
              </a:rPr>
              <a:t>AAI-500-A1: Probability and Statistics for Artificial Intelligence</a:t>
            </a:r>
          </a:p>
          <a:p>
            <a:r>
              <a:rPr lang="en-US" sz="1600" dirty="0">
                <a:effectLst/>
                <a:latin typeface="Calibri" panose="020F0502020204030204" pitchFamily="34" charset="0"/>
                <a:ea typeface="Calibri" panose="020F0502020204030204" pitchFamily="34" charset="0"/>
                <a:cs typeface="Arial" panose="020B0604020202020204" pitchFamily="34" charset="0"/>
              </a:rPr>
              <a:t>Dr. Ebrahim </a:t>
            </a:r>
            <a:r>
              <a:rPr lang="en-US" sz="1600" dirty="0" err="1">
                <a:effectLst/>
                <a:latin typeface="Calibri" panose="020F0502020204030204" pitchFamily="34" charset="0"/>
                <a:ea typeface="Calibri" panose="020F0502020204030204" pitchFamily="34" charset="0"/>
                <a:cs typeface="Arial" panose="020B0604020202020204" pitchFamily="34" charset="0"/>
              </a:rPr>
              <a:t>Tarshizi</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r>
              <a:rPr lang="en-US" sz="1600" dirty="0">
                <a:effectLst/>
                <a:latin typeface="Calibri" panose="020F0502020204030204" pitchFamily="34" charset="0"/>
                <a:ea typeface="Calibri" panose="020F0502020204030204" pitchFamily="34" charset="0"/>
                <a:cs typeface="Arial" panose="020B0604020202020204" pitchFamily="34" charset="0"/>
              </a:rPr>
              <a:t>June 24, 2024</a:t>
            </a:r>
          </a:p>
        </p:txBody>
      </p:sp>
      <p:sp>
        <p:nvSpPr>
          <p:cNvPr id="4" name="Footer Placeholder 3">
            <a:extLst>
              <a:ext uri="{FF2B5EF4-FFF2-40B4-BE49-F238E27FC236}">
                <a16:creationId xmlns:a16="http://schemas.microsoft.com/office/drawing/2014/main" id="{1675160C-FE26-45BD-83FF-812FC6BD0199}"/>
              </a:ext>
            </a:extLst>
          </p:cNvPr>
          <p:cNvSpPr>
            <a:spLocks noGrp="1"/>
          </p:cNvSpPr>
          <p:nvPr>
            <p:ph type="ftr" sz="quarter" idx="11"/>
          </p:nvPr>
        </p:nvSpPr>
        <p:spPr/>
        <p:txBody>
          <a:bodyPr/>
          <a:lstStyle/>
          <a:p>
            <a:r>
              <a:rPr lang="en-US"/>
              <a:t>Group 7 - MS AAI - AAI-500-A1 Final Project</a:t>
            </a:r>
          </a:p>
        </p:txBody>
      </p:sp>
      <p:sp>
        <p:nvSpPr>
          <p:cNvPr id="5" name="Date Placeholder 4">
            <a:extLst>
              <a:ext uri="{FF2B5EF4-FFF2-40B4-BE49-F238E27FC236}">
                <a16:creationId xmlns:a16="http://schemas.microsoft.com/office/drawing/2014/main" id="{52491C28-F98B-4D4C-8DB5-6DA809D84A7D}"/>
              </a:ext>
            </a:extLst>
          </p:cNvPr>
          <p:cNvSpPr>
            <a:spLocks noGrp="1"/>
          </p:cNvSpPr>
          <p:nvPr>
            <p:ph type="dt" sz="half" idx="10"/>
          </p:nvPr>
        </p:nvSpPr>
        <p:spPr/>
        <p:txBody>
          <a:bodyPr/>
          <a:lstStyle/>
          <a:p>
            <a:r>
              <a:rPr lang="en-US" dirty="0"/>
              <a:t>ML Approach: Predict Superconductor Tc</a:t>
            </a:r>
          </a:p>
        </p:txBody>
      </p:sp>
      <p:sp>
        <p:nvSpPr>
          <p:cNvPr id="6" name="Slide Number Placeholder 5">
            <a:extLst>
              <a:ext uri="{FF2B5EF4-FFF2-40B4-BE49-F238E27FC236}">
                <a16:creationId xmlns:a16="http://schemas.microsoft.com/office/drawing/2014/main" id="{6BCF4B55-0EF1-42CD-839B-51E4314AB9FD}"/>
              </a:ext>
            </a:extLst>
          </p:cNvPr>
          <p:cNvSpPr>
            <a:spLocks noGrp="1"/>
          </p:cNvSpPr>
          <p:nvPr>
            <p:ph type="sldNum" sz="quarter" idx="12"/>
          </p:nvPr>
        </p:nvSpPr>
        <p:spPr/>
        <p:txBody>
          <a:bodyPr/>
          <a:lstStyle/>
          <a:p>
            <a:fld id="{BE3F5C9C-0342-4B99-BAD1-1464271CBC9E}" type="slidenum">
              <a:rPr lang="en-US" smtClean="0"/>
              <a:t>1</a:t>
            </a:fld>
            <a:endParaRPr lang="en-US"/>
          </a:p>
        </p:txBody>
      </p:sp>
    </p:spTree>
    <p:extLst>
      <p:ext uri="{BB962C8B-B14F-4D97-AF65-F5344CB8AC3E}">
        <p14:creationId xmlns:p14="http://schemas.microsoft.com/office/powerpoint/2010/main" val="2723043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1037D-3454-4B95-ADC9-EF43DB3911E7}"/>
              </a:ext>
            </a:extLst>
          </p:cNvPr>
          <p:cNvSpPr>
            <a:spLocks noGrp="1"/>
          </p:cNvSpPr>
          <p:nvPr>
            <p:ph type="title"/>
          </p:nvPr>
        </p:nvSpPr>
        <p:spPr/>
        <p:txBody>
          <a:bodyPr/>
          <a:lstStyle/>
          <a:p>
            <a:r>
              <a:rPr lang="en-US" b="1" dirty="0"/>
              <a:t>Residual Analysis – Normality &amp; Homoscedasticity</a:t>
            </a:r>
          </a:p>
        </p:txBody>
      </p:sp>
      <p:sp>
        <p:nvSpPr>
          <p:cNvPr id="4" name="Content Placeholder 3">
            <a:extLst>
              <a:ext uri="{FF2B5EF4-FFF2-40B4-BE49-F238E27FC236}">
                <a16:creationId xmlns:a16="http://schemas.microsoft.com/office/drawing/2014/main" id="{0D4B2CDC-3940-43F8-8FDC-ACF7654F22BE}"/>
              </a:ext>
            </a:extLst>
          </p:cNvPr>
          <p:cNvSpPr>
            <a:spLocks noGrp="1"/>
          </p:cNvSpPr>
          <p:nvPr>
            <p:ph idx="1"/>
          </p:nvPr>
        </p:nvSpPr>
        <p:spPr>
          <a:xfrm>
            <a:off x="8537510" y="1128584"/>
            <a:ext cx="3283786" cy="5197571"/>
          </a:xfrm>
        </p:spPr>
        <p:txBody>
          <a:bodyPr>
            <a:normAutofit/>
          </a:bodyPr>
          <a:lstStyle/>
          <a:p>
            <a:endParaRPr lang="en-US" sz="2400" dirty="0"/>
          </a:p>
          <a:p>
            <a:r>
              <a:rPr lang="en-US" sz="2400" dirty="0"/>
              <a:t>The Q-Q plot explains that residuals are failing the normality assumption. </a:t>
            </a:r>
          </a:p>
          <a:p>
            <a:endParaRPr lang="en-US" sz="2400" dirty="0"/>
          </a:p>
          <a:p>
            <a:r>
              <a:rPr lang="en-US" sz="2400" dirty="0"/>
              <a:t>The residual plot indicated that heteroscedasticity exists in error, failing the homoscedasticity assumption. </a:t>
            </a:r>
          </a:p>
        </p:txBody>
      </p:sp>
      <p:pic>
        <p:nvPicPr>
          <p:cNvPr id="3" name="Picture 2" descr="A graph of a graph of a graph&#10;&#10;Description automatically generated with medium confidence">
            <a:extLst>
              <a:ext uri="{FF2B5EF4-FFF2-40B4-BE49-F238E27FC236}">
                <a16:creationId xmlns:a16="http://schemas.microsoft.com/office/drawing/2014/main" id="{19F9448D-C369-4C7B-BFC5-C3BE41338A7B}"/>
              </a:ext>
            </a:extLst>
          </p:cNvPr>
          <p:cNvPicPr/>
          <p:nvPr/>
        </p:nvPicPr>
        <p:blipFill>
          <a:blip r:embed="rId2"/>
          <a:stretch>
            <a:fillRect/>
          </a:stretch>
        </p:blipFill>
        <p:spPr>
          <a:xfrm>
            <a:off x="671945" y="1203699"/>
            <a:ext cx="7690658" cy="4673398"/>
          </a:xfrm>
          <a:prstGeom prst="rect">
            <a:avLst/>
          </a:prstGeom>
        </p:spPr>
      </p:pic>
      <p:sp>
        <p:nvSpPr>
          <p:cNvPr id="5" name="Footer Placeholder 4">
            <a:extLst>
              <a:ext uri="{FF2B5EF4-FFF2-40B4-BE49-F238E27FC236}">
                <a16:creationId xmlns:a16="http://schemas.microsoft.com/office/drawing/2014/main" id="{FE74CEEC-DBA2-4ADD-BEB8-01FD1348DD8B}"/>
              </a:ext>
            </a:extLst>
          </p:cNvPr>
          <p:cNvSpPr>
            <a:spLocks noGrp="1"/>
          </p:cNvSpPr>
          <p:nvPr>
            <p:ph type="ftr" sz="quarter" idx="11"/>
          </p:nvPr>
        </p:nvSpPr>
        <p:spPr/>
        <p:txBody>
          <a:bodyPr/>
          <a:lstStyle/>
          <a:p>
            <a:r>
              <a:rPr lang="en-US"/>
              <a:t>Group 7 - MS AAI - AAI-500-A1 Final Project</a:t>
            </a:r>
            <a:endParaRPr lang="en-US" dirty="0"/>
          </a:p>
        </p:txBody>
      </p:sp>
      <p:sp>
        <p:nvSpPr>
          <p:cNvPr id="6" name="Date Placeholder 5">
            <a:extLst>
              <a:ext uri="{FF2B5EF4-FFF2-40B4-BE49-F238E27FC236}">
                <a16:creationId xmlns:a16="http://schemas.microsoft.com/office/drawing/2014/main" id="{F0F82D04-AAF6-40D3-A64A-51D4004932A2}"/>
              </a:ext>
            </a:extLst>
          </p:cNvPr>
          <p:cNvSpPr>
            <a:spLocks noGrp="1"/>
          </p:cNvSpPr>
          <p:nvPr>
            <p:ph type="dt" sz="half" idx="10"/>
          </p:nvPr>
        </p:nvSpPr>
        <p:spPr/>
        <p:txBody>
          <a:bodyPr/>
          <a:lstStyle/>
          <a:p>
            <a:r>
              <a:rPr lang="en-US"/>
              <a:t>ML Approach: Predict Superconductor Tc</a:t>
            </a:r>
            <a:endParaRPr lang="en-US" dirty="0"/>
          </a:p>
        </p:txBody>
      </p:sp>
      <p:sp>
        <p:nvSpPr>
          <p:cNvPr id="7" name="Slide Number Placeholder 6">
            <a:extLst>
              <a:ext uri="{FF2B5EF4-FFF2-40B4-BE49-F238E27FC236}">
                <a16:creationId xmlns:a16="http://schemas.microsoft.com/office/drawing/2014/main" id="{8F088772-A5A0-429E-8846-1BE16D9E9ED4}"/>
              </a:ext>
            </a:extLst>
          </p:cNvPr>
          <p:cNvSpPr>
            <a:spLocks noGrp="1"/>
          </p:cNvSpPr>
          <p:nvPr>
            <p:ph type="sldNum" sz="quarter" idx="12"/>
          </p:nvPr>
        </p:nvSpPr>
        <p:spPr/>
        <p:txBody>
          <a:bodyPr/>
          <a:lstStyle/>
          <a:p>
            <a:fld id="{BE3F5C9C-0342-4B99-BAD1-1464271CBC9E}" type="slidenum">
              <a:rPr lang="en-US" smtClean="0"/>
              <a:t>10</a:t>
            </a:fld>
            <a:endParaRPr lang="en-US" dirty="0"/>
          </a:p>
        </p:txBody>
      </p:sp>
    </p:spTree>
    <p:extLst>
      <p:ext uri="{BB962C8B-B14F-4D97-AF65-F5344CB8AC3E}">
        <p14:creationId xmlns:p14="http://schemas.microsoft.com/office/powerpoint/2010/main" val="13585156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67585-3AAB-48AE-B384-083EAF075740}"/>
              </a:ext>
            </a:extLst>
          </p:cNvPr>
          <p:cNvSpPr>
            <a:spLocks noGrp="1"/>
          </p:cNvSpPr>
          <p:nvPr>
            <p:ph type="title"/>
          </p:nvPr>
        </p:nvSpPr>
        <p:spPr/>
        <p:txBody>
          <a:bodyPr/>
          <a:lstStyle/>
          <a:p>
            <a:r>
              <a:rPr lang="en-US" b="1" dirty="0"/>
              <a:t>Critical temperature vs. Num of Elements</a:t>
            </a:r>
          </a:p>
        </p:txBody>
      </p:sp>
      <p:sp>
        <p:nvSpPr>
          <p:cNvPr id="4" name="Content Placeholder 3">
            <a:extLst>
              <a:ext uri="{FF2B5EF4-FFF2-40B4-BE49-F238E27FC236}">
                <a16:creationId xmlns:a16="http://schemas.microsoft.com/office/drawing/2014/main" id="{B83EDB66-943F-4A0A-AF2E-E0424297AEEF}"/>
              </a:ext>
            </a:extLst>
          </p:cNvPr>
          <p:cNvSpPr>
            <a:spLocks noGrp="1"/>
          </p:cNvSpPr>
          <p:nvPr>
            <p:ph idx="1"/>
          </p:nvPr>
        </p:nvSpPr>
        <p:spPr>
          <a:xfrm>
            <a:off x="8484327" y="1128584"/>
            <a:ext cx="3336970" cy="5039459"/>
          </a:xfrm>
        </p:spPr>
        <p:txBody>
          <a:bodyPr/>
          <a:lstStyle/>
          <a:p>
            <a:endParaRPr lang="en-US" sz="1800" dirty="0">
              <a:effectLst/>
              <a:latin typeface="Calibri" panose="020F0502020204030204" pitchFamily="34" charset="0"/>
              <a:ea typeface="Calibri" panose="020F0502020204030204" pitchFamily="34" charset="0"/>
            </a:endParaRPr>
          </a:p>
          <a:p>
            <a:endParaRPr lang="en-US" sz="1800" dirty="0">
              <a:latin typeface="Calibri" panose="020F0502020204030204" pitchFamily="34" charset="0"/>
              <a:ea typeface="Calibri" panose="020F0502020204030204" pitchFamily="34" charset="0"/>
            </a:endParaRPr>
          </a:p>
          <a:p>
            <a:endParaRPr lang="en-US" sz="1800" dirty="0">
              <a:effectLst/>
              <a:latin typeface="Calibri" panose="020F0502020204030204" pitchFamily="34" charset="0"/>
              <a:ea typeface="Calibri" panose="020F0502020204030204" pitchFamily="34" charset="0"/>
            </a:endParaRPr>
          </a:p>
          <a:p>
            <a:endParaRPr lang="en-US" sz="1800" dirty="0">
              <a:latin typeface="Calibri" panose="020F0502020204030204" pitchFamily="34" charset="0"/>
              <a:ea typeface="Calibri" panose="020F0502020204030204" pitchFamily="34" charset="0"/>
            </a:endParaRPr>
          </a:p>
          <a:p>
            <a:r>
              <a:rPr lang="en-US" sz="1800" dirty="0">
                <a:effectLst/>
                <a:latin typeface="Calibri" panose="020F0502020204030204" pitchFamily="34" charset="0"/>
                <a:ea typeface="Calibri" panose="020F0502020204030204" pitchFamily="34" charset="0"/>
              </a:rPr>
              <a:t>ANOVA statistical test to compare means across number of elements in superconductors.</a:t>
            </a:r>
          </a:p>
          <a:p>
            <a:pPr marL="0" indent="0">
              <a:buNone/>
            </a:pPr>
            <a:endParaRPr lang="en-US" sz="1800" dirty="0">
              <a:effectLst/>
              <a:latin typeface="Calibri" panose="020F0502020204030204" pitchFamily="34" charset="0"/>
              <a:ea typeface="Calibri" panose="020F0502020204030204" pitchFamily="34" charset="0"/>
            </a:endParaRPr>
          </a:p>
          <a:p>
            <a:r>
              <a:rPr lang="en-US" sz="1800" dirty="0">
                <a:effectLst/>
                <a:latin typeface="Calibri" panose="020F0502020204030204" pitchFamily="34" charset="0"/>
                <a:ea typeface="Calibri" panose="020F0502020204030204" pitchFamily="34" charset="0"/>
              </a:rPr>
              <a:t>We found that it does have a significant effect.</a:t>
            </a:r>
            <a:endParaRPr lang="en-US" dirty="0"/>
          </a:p>
        </p:txBody>
      </p:sp>
      <p:pic>
        <p:nvPicPr>
          <p:cNvPr id="3" name="Picture 2" descr="A graph of different colored squares&#10;&#10;Description automatically generated">
            <a:extLst>
              <a:ext uri="{FF2B5EF4-FFF2-40B4-BE49-F238E27FC236}">
                <a16:creationId xmlns:a16="http://schemas.microsoft.com/office/drawing/2014/main" id="{205C388F-7226-455F-B855-8DEE77FE56A2}"/>
              </a:ext>
            </a:extLst>
          </p:cNvPr>
          <p:cNvPicPr/>
          <p:nvPr/>
        </p:nvPicPr>
        <p:blipFill rotWithShape="1">
          <a:blip r:embed="rId2"/>
          <a:srcRect t="11040" r="12204"/>
          <a:stretch/>
        </p:blipFill>
        <p:spPr>
          <a:xfrm>
            <a:off x="428367" y="986246"/>
            <a:ext cx="7444046" cy="4735286"/>
          </a:xfrm>
          <a:prstGeom prst="rect">
            <a:avLst/>
          </a:prstGeom>
        </p:spPr>
      </p:pic>
      <p:pic>
        <p:nvPicPr>
          <p:cNvPr id="5" name="Picture 4" descr="A graph of different colored squares&#10;&#10;Description automatically generated">
            <a:extLst>
              <a:ext uri="{FF2B5EF4-FFF2-40B4-BE49-F238E27FC236}">
                <a16:creationId xmlns:a16="http://schemas.microsoft.com/office/drawing/2014/main" id="{8579CD89-93C7-4BAB-B66C-33AB74769406}"/>
              </a:ext>
            </a:extLst>
          </p:cNvPr>
          <p:cNvPicPr/>
          <p:nvPr/>
        </p:nvPicPr>
        <p:blipFill rotWithShape="1">
          <a:blip r:embed="rId2"/>
          <a:srcRect b="89333"/>
          <a:stretch/>
        </p:blipFill>
        <p:spPr>
          <a:xfrm>
            <a:off x="428367" y="5649685"/>
            <a:ext cx="7444046" cy="777875"/>
          </a:xfrm>
          <a:prstGeom prst="rect">
            <a:avLst/>
          </a:prstGeom>
        </p:spPr>
      </p:pic>
      <p:sp>
        <p:nvSpPr>
          <p:cNvPr id="6" name="Footer Placeholder 5">
            <a:extLst>
              <a:ext uri="{FF2B5EF4-FFF2-40B4-BE49-F238E27FC236}">
                <a16:creationId xmlns:a16="http://schemas.microsoft.com/office/drawing/2014/main" id="{EF5C4457-3D81-43B8-98DD-598477F51B18}"/>
              </a:ext>
            </a:extLst>
          </p:cNvPr>
          <p:cNvSpPr>
            <a:spLocks noGrp="1"/>
          </p:cNvSpPr>
          <p:nvPr>
            <p:ph type="ftr" sz="quarter" idx="11"/>
          </p:nvPr>
        </p:nvSpPr>
        <p:spPr/>
        <p:txBody>
          <a:bodyPr/>
          <a:lstStyle/>
          <a:p>
            <a:r>
              <a:rPr lang="en-US"/>
              <a:t>Group 7 - MS AAI - AAI-500-A1 Final Project</a:t>
            </a:r>
            <a:endParaRPr lang="en-US" dirty="0"/>
          </a:p>
        </p:txBody>
      </p:sp>
      <p:sp>
        <p:nvSpPr>
          <p:cNvPr id="7" name="Date Placeholder 6">
            <a:extLst>
              <a:ext uri="{FF2B5EF4-FFF2-40B4-BE49-F238E27FC236}">
                <a16:creationId xmlns:a16="http://schemas.microsoft.com/office/drawing/2014/main" id="{72167875-3D43-4730-9703-D73832CEE2F5}"/>
              </a:ext>
            </a:extLst>
          </p:cNvPr>
          <p:cNvSpPr>
            <a:spLocks noGrp="1"/>
          </p:cNvSpPr>
          <p:nvPr>
            <p:ph type="dt" sz="half" idx="10"/>
          </p:nvPr>
        </p:nvSpPr>
        <p:spPr/>
        <p:txBody>
          <a:bodyPr/>
          <a:lstStyle/>
          <a:p>
            <a:r>
              <a:rPr lang="en-US"/>
              <a:t>ML Approach: Predict Superconductor Tc</a:t>
            </a:r>
            <a:endParaRPr lang="en-US" dirty="0"/>
          </a:p>
        </p:txBody>
      </p:sp>
      <p:sp>
        <p:nvSpPr>
          <p:cNvPr id="8" name="Slide Number Placeholder 7">
            <a:extLst>
              <a:ext uri="{FF2B5EF4-FFF2-40B4-BE49-F238E27FC236}">
                <a16:creationId xmlns:a16="http://schemas.microsoft.com/office/drawing/2014/main" id="{FCDD48B8-6008-4E9E-9BE3-977FD96186D0}"/>
              </a:ext>
            </a:extLst>
          </p:cNvPr>
          <p:cNvSpPr>
            <a:spLocks noGrp="1"/>
          </p:cNvSpPr>
          <p:nvPr>
            <p:ph type="sldNum" sz="quarter" idx="12"/>
          </p:nvPr>
        </p:nvSpPr>
        <p:spPr/>
        <p:txBody>
          <a:bodyPr/>
          <a:lstStyle/>
          <a:p>
            <a:fld id="{BE3F5C9C-0342-4B99-BAD1-1464271CBC9E}" type="slidenum">
              <a:rPr lang="en-US" smtClean="0"/>
              <a:t>11</a:t>
            </a:fld>
            <a:endParaRPr lang="en-US" dirty="0"/>
          </a:p>
        </p:txBody>
      </p:sp>
    </p:spTree>
    <p:extLst>
      <p:ext uri="{BB962C8B-B14F-4D97-AF65-F5344CB8AC3E}">
        <p14:creationId xmlns:p14="http://schemas.microsoft.com/office/powerpoint/2010/main" val="4093425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1417B-4327-4CC0-8C19-48BD82C5CACA}"/>
              </a:ext>
            </a:extLst>
          </p:cNvPr>
          <p:cNvSpPr>
            <a:spLocks noGrp="1"/>
          </p:cNvSpPr>
          <p:nvPr>
            <p:ph type="title"/>
          </p:nvPr>
        </p:nvSpPr>
        <p:spPr/>
        <p:txBody>
          <a:bodyPr/>
          <a:lstStyle/>
          <a:p>
            <a:r>
              <a:rPr lang="en-US" b="1" dirty="0"/>
              <a:t>Outlier Analysis</a:t>
            </a:r>
          </a:p>
        </p:txBody>
      </p:sp>
      <p:sp>
        <p:nvSpPr>
          <p:cNvPr id="4" name="Content Placeholder 3">
            <a:extLst>
              <a:ext uri="{FF2B5EF4-FFF2-40B4-BE49-F238E27FC236}">
                <a16:creationId xmlns:a16="http://schemas.microsoft.com/office/drawing/2014/main" id="{63798375-C087-4D82-BF4C-78E4ABB1C946}"/>
              </a:ext>
            </a:extLst>
          </p:cNvPr>
          <p:cNvSpPr>
            <a:spLocks noGrp="1"/>
          </p:cNvSpPr>
          <p:nvPr>
            <p:ph idx="1"/>
          </p:nvPr>
        </p:nvSpPr>
        <p:spPr>
          <a:xfrm>
            <a:off x="428367" y="1128584"/>
            <a:ext cx="3813951" cy="2300416"/>
          </a:xfrm>
        </p:spPr>
        <p:txBody>
          <a:bodyPr>
            <a:normAutofit/>
          </a:bodyPr>
          <a:lstStyle/>
          <a:p>
            <a:r>
              <a:rPr lang="en-US" sz="2400" dirty="0"/>
              <a:t>Distribution of features analyzed using box plots. </a:t>
            </a:r>
          </a:p>
          <a:p>
            <a:pPr marL="0" indent="0">
              <a:buNone/>
            </a:pPr>
            <a:endParaRPr lang="en-US" sz="1000" dirty="0"/>
          </a:p>
          <a:p>
            <a:r>
              <a:rPr lang="en-US" sz="2400" dirty="0"/>
              <a:t>Outliers may cause problems in analysis. Few outliers are removed. </a:t>
            </a:r>
          </a:p>
        </p:txBody>
      </p:sp>
      <p:pic>
        <p:nvPicPr>
          <p:cNvPr id="3" name="Picture 2" descr="A chart of a diagram&#10;&#10;Description automatically generated with medium confidence">
            <a:extLst>
              <a:ext uri="{FF2B5EF4-FFF2-40B4-BE49-F238E27FC236}">
                <a16:creationId xmlns:a16="http://schemas.microsoft.com/office/drawing/2014/main" id="{F726F482-B868-4833-BF69-E7E4C6638EA9}"/>
              </a:ext>
            </a:extLst>
          </p:cNvPr>
          <p:cNvPicPr/>
          <p:nvPr/>
        </p:nvPicPr>
        <p:blipFill>
          <a:blip r:embed="rId2"/>
          <a:stretch>
            <a:fillRect/>
          </a:stretch>
        </p:blipFill>
        <p:spPr>
          <a:xfrm>
            <a:off x="4544786" y="550457"/>
            <a:ext cx="7647214" cy="5393143"/>
          </a:xfrm>
          <a:prstGeom prst="rect">
            <a:avLst/>
          </a:prstGeom>
        </p:spPr>
      </p:pic>
      <p:sp>
        <p:nvSpPr>
          <p:cNvPr id="5" name="Footer Placeholder 4">
            <a:extLst>
              <a:ext uri="{FF2B5EF4-FFF2-40B4-BE49-F238E27FC236}">
                <a16:creationId xmlns:a16="http://schemas.microsoft.com/office/drawing/2014/main" id="{479C8D56-278B-43B8-9D1D-64C76A6872A3}"/>
              </a:ext>
            </a:extLst>
          </p:cNvPr>
          <p:cNvSpPr>
            <a:spLocks noGrp="1"/>
          </p:cNvSpPr>
          <p:nvPr>
            <p:ph type="ftr" sz="quarter" idx="11"/>
          </p:nvPr>
        </p:nvSpPr>
        <p:spPr/>
        <p:txBody>
          <a:bodyPr/>
          <a:lstStyle/>
          <a:p>
            <a:r>
              <a:rPr lang="en-US"/>
              <a:t>Group 7 - MS AAI - AAI-500-A1 Final Project</a:t>
            </a:r>
            <a:endParaRPr lang="en-US" dirty="0"/>
          </a:p>
        </p:txBody>
      </p:sp>
      <p:sp>
        <p:nvSpPr>
          <p:cNvPr id="6" name="Date Placeholder 5">
            <a:extLst>
              <a:ext uri="{FF2B5EF4-FFF2-40B4-BE49-F238E27FC236}">
                <a16:creationId xmlns:a16="http://schemas.microsoft.com/office/drawing/2014/main" id="{4D7C8714-43B6-499B-8DD7-62F7F6497995}"/>
              </a:ext>
            </a:extLst>
          </p:cNvPr>
          <p:cNvSpPr>
            <a:spLocks noGrp="1"/>
          </p:cNvSpPr>
          <p:nvPr>
            <p:ph type="dt" sz="half" idx="10"/>
          </p:nvPr>
        </p:nvSpPr>
        <p:spPr/>
        <p:txBody>
          <a:bodyPr/>
          <a:lstStyle/>
          <a:p>
            <a:r>
              <a:rPr lang="en-US"/>
              <a:t>ML Approach: Predict Superconductor Tc</a:t>
            </a:r>
            <a:endParaRPr lang="en-US" dirty="0"/>
          </a:p>
        </p:txBody>
      </p:sp>
      <p:sp>
        <p:nvSpPr>
          <p:cNvPr id="7" name="Slide Number Placeholder 6">
            <a:extLst>
              <a:ext uri="{FF2B5EF4-FFF2-40B4-BE49-F238E27FC236}">
                <a16:creationId xmlns:a16="http://schemas.microsoft.com/office/drawing/2014/main" id="{C2CE7F36-6C04-40CB-9DE2-7D0C5E7DBAB3}"/>
              </a:ext>
            </a:extLst>
          </p:cNvPr>
          <p:cNvSpPr>
            <a:spLocks noGrp="1"/>
          </p:cNvSpPr>
          <p:nvPr>
            <p:ph type="sldNum" sz="quarter" idx="12"/>
          </p:nvPr>
        </p:nvSpPr>
        <p:spPr/>
        <p:txBody>
          <a:bodyPr/>
          <a:lstStyle/>
          <a:p>
            <a:fld id="{BE3F5C9C-0342-4B99-BAD1-1464271CBC9E}" type="slidenum">
              <a:rPr lang="en-US" smtClean="0"/>
              <a:t>12</a:t>
            </a:fld>
            <a:endParaRPr lang="en-US" dirty="0"/>
          </a:p>
        </p:txBody>
      </p:sp>
      <p:pic>
        <p:nvPicPr>
          <p:cNvPr id="9" name="Picture 8">
            <a:extLst>
              <a:ext uri="{FF2B5EF4-FFF2-40B4-BE49-F238E27FC236}">
                <a16:creationId xmlns:a16="http://schemas.microsoft.com/office/drawing/2014/main" id="{4E69BA61-67E7-7F91-6E67-2BB5E953607C}"/>
              </a:ext>
            </a:extLst>
          </p:cNvPr>
          <p:cNvPicPr>
            <a:picLocks noChangeAspect="1"/>
          </p:cNvPicPr>
          <p:nvPr/>
        </p:nvPicPr>
        <p:blipFill>
          <a:blip r:embed="rId3"/>
          <a:stretch>
            <a:fillRect/>
          </a:stretch>
        </p:blipFill>
        <p:spPr>
          <a:xfrm>
            <a:off x="658299" y="3744686"/>
            <a:ext cx="3031287" cy="1332823"/>
          </a:xfrm>
          <a:prstGeom prst="rect">
            <a:avLst/>
          </a:prstGeom>
        </p:spPr>
      </p:pic>
    </p:spTree>
    <p:extLst>
      <p:ext uri="{BB962C8B-B14F-4D97-AF65-F5344CB8AC3E}">
        <p14:creationId xmlns:p14="http://schemas.microsoft.com/office/powerpoint/2010/main" val="156564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6BEC95-7FBD-47C4-AB3D-097D1D8D8507}"/>
              </a:ext>
            </a:extLst>
          </p:cNvPr>
          <p:cNvSpPr>
            <a:spLocks noGrp="1"/>
          </p:cNvSpPr>
          <p:nvPr>
            <p:ph type="title"/>
          </p:nvPr>
        </p:nvSpPr>
        <p:spPr/>
        <p:txBody>
          <a:bodyPr/>
          <a:lstStyle/>
          <a:p>
            <a:r>
              <a:rPr lang="en-US" b="1" dirty="0"/>
              <a:t>Feature Selection</a:t>
            </a:r>
          </a:p>
        </p:txBody>
      </p:sp>
      <p:sp>
        <p:nvSpPr>
          <p:cNvPr id="5" name="Content Placeholder 4">
            <a:extLst>
              <a:ext uri="{FF2B5EF4-FFF2-40B4-BE49-F238E27FC236}">
                <a16:creationId xmlns:a16="http://schemas.microsoft.com/office/drawing/2014/main" id="{3318582B-FD0B-41D6-80A0-9EA484BA7349}"/>
              </a:ext>
            </a:extLst>
          </p:cNvPr>
          <p:cNvSpPr>
            <a:spLocks noGrp="1"/>
          </p:cNvSpPr>
          <p:nvPr>
            <p:ph idx="1"/>
          </p:nvPr>
        </p:nvSpPr>
        <p:spPr>
          <a:xfrm>
            <a:off x="428367" y="1128585"/>
            <a:ext cx="5667633" cy="1527530"/>
          </a:xfrm>
        </p:spPr>
        <p:txBody>
          <a:bodyPr>
            <a:normAutofit/>
          </a:bodyPr>
          <a:lstStyle/>
          <a:p>
            <a:r>
              <a:rPr lang="en-US" sz="2400" dirty="0"/>
              <a:t>To Reduce dimensionality and achieving effective performance with employed mutual info regression score to select top 30 features.</a:t>
            </a:r>
          </a:p>
          <a:p>
            <a:endParaRPr lang="en-US" sz="2400" dirty="0"/>
          </a:p>
          <a:p>
            <a:pPr marL="0" indent="0">
              <a:buNone/>
            </a:pPr>
            <a:endParaRPr lang="en-US" sz="2400" dirty="0"/>
          </a:p>
          <a:p>
            <a:endParaRPr lang="en-US" dirty="0"/>
          </a:p>
        </p:txBody>
      </p:sp>
      <p:sp>
        <p:nvSpPr>
          <p:cNvPr id="2" name="Footer Placeholder 1">
            <a:extLst>
              <a:ext uri="{FF2B5EF4-FFF2-40B4-BE49-F238E27FC236}">
                <a16:creationId xmlns:a16="http://schemas.microsoft.com/office/drawing/2014/main" id="{22E2FF73-722C-4A40-8A7E-AABC87163DA2}"/>
              </a:ext>
            </a:extLst>
          </p:cNvPr>
          <p:cNvSpPr>
            <a:spLocks noGrp="1"/>
          </p:cNvSpPr>
          <p:nvPr>
            <p:ph type="ftr" sz="quarter" idx="11"/>
          </p:nvPr>
        </p:nvSpPr>
        <p:spPr/>
        <p:txBody>
          <a:bodyPr/>
          <a:lstStyle/>
          <a:p>
            <a:r>
              <a:rPr lang="en-US"/>
              <a:t>Group 7 - MS AAI - AAI-500-A1 Final Project</a:t>
            </a:r>
            <a:endParaRPr lang="en-US" dirty="0"/>
          </a:p>
        </p:txBody>
      </p:sp>
      <p:sp>
        <p:nvSpPr>
          <p:cNvPr id="3" name="Date Placeholder 2">
            <a:extLst>
              <a:ext uri="{FF2B5EF4-FFF2-40B4-BE49-F238E27FC236}">
                <a16:creationId xmlns:a16="http://schemas.microsoft.com/office/drawing/2014/main" id="{D2F6E692-94FA-4BDC-B425-F9C05D9040DA}"/>
              </a:ext>
            </a:extLst>
          </p:cNvPr>
          <p:cNvSpPr>
            <a:spLocks noGrp="1"/>
          </p:cNvSpPr>
          <p:nvPr>
            <p:ph type="dt" sz="half" idx="10"/>
          </p:nvPr>
        </p:nvSpPr>
        <p:spPr/>
        <p:txBody>
          <a:bodyPr/>
          <a:lstStyle/>
          <a:p>
            <a:r>
              <a:rPr lang="en-US"/>
              <a:t>ML Approach: Predict Superconductor Tc</a:t>
            </a:r>
            <a:endParaRPr lang="en-US" dirty="0"/>
          </a:p>
        </p:txBody>
      </p:sp>
      <p:sp>
        <p:nvSpPr>
          <p:cNvPr id="7" name="Slide Number Placeholder 6">
            <a:extLst>
              <a:ext uri="{FF2B5EF4-FFF2-40B4-BE49-F238E27FC236}">
                <a16:creationId xmlns:a16="http://schemas.microsoft.com/office/drawing/2014/main" id="{94FBDB4B-D2C0-43C5-A6AE-775924AA1339}"/>
              </a:ext>
            </a:extLst>
          </p:cNvPr>
          <p:cNvSpPr>
            <a:spLocks noGrp="1"/>
          </p:cNvSpPr>
          <p:nvPr>
            <p:ph type="sldNum" sz="quarter" idx="12"/>
          </p:nvPr>
        </p:nvSpPr>
        <p:spPr/>
        <p:txBody>
          <a:bodyPr/>
          <a:lstStyle/>
          <a:p>
            <a:fld id="{BE3F5C9C-0342-4B99-BAD1-1464271CBC9E}" type="slidenum">
              <a:rPr lang="en-US" smtClean="0"/>
              <a:t>13</a:t>
            </a:fld>
            <a:endParaRPr lang="en-US" dirty="0"/>
          </a:p>
        </p:txBody>
      </p:sp>
      <p:pic>
        <p:nvPicPr>
          <p:cNvPr id="9" name="Picture 8">
            <a:extLst>
              <a:ext uri="{FF2B5EF4-FFF2-40B4-BE49-F238E27FC236}">
                <a16:creationId xmlns:a16="http://schemas.microsoft.com/office/drawing/2014/main" id="{49425A6F-A6EB-7F62-83F4-10E0BB92B30D}"/>
              </a:ext>
            </a:extLst>
          </p:cNvPr>
          <p:cNvPicPr>
            <a:picLocks noChangeAspect="1"/>
          </p:cNvPicPr>
          <p:nvPr/>
        </p:nvPicPr>
        <p:blipFill>
          <a:blip r:embed="rId2"/>
          <a:stretch>
            <a:fillRect/>
          </a:stretch>
        </p:blipFill>
        <p:spPr>
          <a:xfrm>
            <a:off x="640953" y="2870300"/>
            <a:ext cx="6788548" cy="3013429"/>
          </a:xfrm>
          <a:prstGeom prst="rect">
            <a:avLst/>
          </a:prstGeom>
        </p:spPr>
      </p:pic>
      <p:pic>
        <p:nvPicPr>
          <p:cNvPr id="11" name="Picture 10">
            <a:extLst>
              <a:ext uri="{FF2B5EF4-FFF2-40B4-BE49-F238E27FC236}">
                <a16:creationId xmlns:a16="http://schemas.microsoft.com/office/drawing/2014/main" id="{19FEF8E0-EE10-3CBB-10A8-81C657EE80FF}"/>
              </a:ext>
            </a:extLst>
          </p:cNvPr>
          <p:cNvPicPr>
            <a:picLocks noChangeAspect="1"/>
          </p:cNvPicPr>
          <p:nvPr/>
        </p:nvPicPr>
        <p:blipFill>
          <a:blip r:embed="rId3"/>
          <a:stretch>
            <a:fillRect/>
          </a:stretch>
        </p:blipFill>
        <p:spPr>
          <a:xfrm>
            <a:off x="7978113" y="348378"/>
            <a:ext cx="3785519" cy="5894920"/>
          </a:xfrm>
          <a:prstGeom prst="rect">
            <a:avLst/>
          </a:prstGeom>
        </p:spPr>
      </p:pic>
    </p:spTree>
    <p:extLst>
      <p:ext uri="{BB962C8B-B14F-4D97-AF65-F5344CB8AC3E}">
        <p14:creationId xmlns:p14="http://schemas.microsoft.com/office/powerpoint/2010/main" val="4093953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C34A5F-576E-4BE9-9DE2-F39C01D7E395}"/>
              </a:ext>
            </a:extLst>
          </p:cNvPr>
          <p:cNvSpPr>
            <a:spLocks noGrp="1"/>
          </p:cNvSpPr>
          <p:nvPr>
            <p:ph type="title"/>
          </p:nvPr>
        </p:nvSpPr>
        <p:spPr/>
        <p:txBody>
          <a:bodyPr>
            <a:normAutofit/>
          </a:bodyPr>
          <a:lstStyle/>
          <a:p>
            <a:pPr algn="ctr"/>
            <a:r>
              <a:rPr lang="en-US" sz="5400" b="1" dirty="0"/>
              <a:t>Model Selection</a:t>
            </a:r>
          </a:p>
        </p:txBody>
      </p:sp>
      <p:sp>
        <p:nvSpPr>
          <p:cNvPr id="2" name="Footer Placeholder 1">
            <a:extLst>
              <a:ext uri="{FF2B5EF4-FFF2-40B4-BE49-F238E27FC236}">
                <a16:creationId xmlns:a16="http://schemas.microsoft.com/office/drawing/2014/main" id="{454AC21D-35BE-478E-B4D2-B160EE93C6B8}"/>
              </a:ext>
            </a:extLst>
          </p:cNvPr>
          <p:cNvSpPr>
            <a:spLocks noGrp="1"/>
          </p:cNvSpPr>
          <p:nvPr>
            <p:ph type="ftr" sz="quarter" idx="11"/>
          </p:nvPr>
        </p:nvSpPr>
        <p:spPr/>
        <p:txBody>
          <a:bodyPr/>
          <a:lstStyle/>
          <a:p>
            <a:r>
              <a:rPr lang="en-US"/>
              <a:t>Group 7 - MS AAI - AAI-500-A1 Final Project</a:t>
            </a:r>
          </a:p>
        </p:txBody>
      </p:sp>
      <p:sp>
        <p:nvSpPr>
          <p:cNvPr id="3" name="Date Placeholder 2">
            <a:extLst>
              <a:ext uri="{FF2B5EF4-FFF2-40B4-BE49-F238E27FC236}">
                <a16:creationId xmlns:a16="http://schemas.microsoft.com/office/drawing/2014/main" id="{6F42385D-48B8-44A2-9669-EE29B5888303}"/>
              </a:ext>
            </a:extLst>
          </p:cNvPr>
          <p:cNvSpPr>
            <a:spLocks noGrp="1"/>
          </p:cNvSpPr>
          <p:nvPr>
            <p:ph type="dt" sz="half" idx="10"/>
          </p:nvPr>
        </p:nvSpPr>
        <p:spPr/>
        <p:txBody>
          <a:bodyPr/>
          <a:lstStyle/>
          <a:p>
            <a:r>
              <a:rPr lang="en-US"/>
              <a:t>ML Approach: Predict Superconductor Tc</a:t>
            </a:r>
          </a:p>
        </p:txBody>
      </p:sp>
      <p:sp>
        <p:nvSpPr>
          <p:cNvPr id="6" name="Slide Number Placeholder 5">
            <a:extLst>
              <a:ext uri="{FF2B5EF4-FFF2-40B4-BE49-F238E27FC236}">
                <a16:creationId xmlns:a16="http://schemas.microsoft.com/office/drawing/2014/main" id="{1A7316D1-DB81-47FF-93CD-39EE509B6E37}"/>
              </a:ext>
            </a:extLst>
          </p:cNvPr>
          <p:cNvSpPr>
            <a:spLocks noGrp="1"/>
          </p:cNvSpPr>
          <p:nvPr>
            <p:ph type="sldNum" sz="quarter" idx="12"/>
          </p:nvPr>
        </p:nvSpPr>
        <p:spPr/>
        <p:txBody>
          <a:bodyPr/>
          <a:lstStyle/>
          <a:p>
            <a:fld id="{BE3F5C9C-0342-4B99-BAD1-1464271CBC9E}" type="slidenum">
              <a:rPr lang="en-US" smtClean="0"/>
              <a:t>14</a:t>
            </a:fld>
            <a:endParaRPr lang="en-US"/>
          </a:p>
        </p:txBody>
      </p:sp>
    </p:spTree>
    <p:extLst>
      <p:ext uri="{BB962C8B-B14F-4D97-AF65-F5344CB8AC3E}">
        <p14:creationId xmlns:p14="http://schemas.microsoft.com/office/powerpoint/2010/main" val="1876791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605F917-ABC4-4E37-9C07-5AB5EFFFC038}"/>
              </a:ext>
            </a:extLst>
          </p:cNvPr>
          <p:cNvSpPr>
            <a:spLocks noGrp="1"/>
          </p:cNvSpPr>
          <p:nvPr>
            <p:ph type="title"/>
          </p:nvPr>
        </p:nvSpPr>
        <p:spPr/>
        <p:txBody>
          <a:bodyPr/>
          <a:lstStyle/>
          <a:p>
            <a:r>
              <a:rPr lang="en-US" b="1" dirty="0"/>
              <a:t>Simple Linear Regression</a:t>
            </a:r>
          </a:p>
        </p:txBody>
      </p:sp>
      <p:sp>
        <p:nvSpPr>
          <p:cNvPr id="11" name="Content Placeholder 10">
            <a:extLst>
              <a:ext uri="{FF2B5EF4-FFF2-40B4-BE49-F238E27FC236}">
                <a16:creationId xmlns:a16="http://schemas.microsoft.com/office/drawing/2014/main" id="{2D09B719-95F0-4169-9043-2E172CDDF063}"/>
              </a:ext>
            </a:extLst>
          </p:cNvPr>
          <p:cNvSpPr>
            <a:spLocks noGrp="1"/>
          </p:cNvSpPr>
          <p:nvPr>
            <p:ph idx="1"/>
          </p:nvPr>
        </p:nvSpPr>
        <p:spPr>
          <a:xfrm>
            <a:off x="428368" y="1128585"/>
            <a:ext cx="3294546" cy="2300415"/>
          </a:xfrm>
        </p:spPr>
        <p:txBody>
          <a:bodyPr/>
          <a:lstStyle/>
          <a:p>
            <a:r>
              <a:rPr lang="en-US" sz="1800" dirty="0">
                <a:effectLst/>
                <a:latin typeface="Calibri" panose="020F0502020204030204" pitchFamily="34" charset="0"/>
                <a:ea typeface="Calibri" panose="020F0502020204030204" pitchFamily="34" charset="0"/>
              </a:rPr>
              <a:t>Basic linear model that assumes a linear relationship between the features and the target variable has been fit. </a:t>
            </a:r>
          </a:p>
          <a:p>
            <a:r>
              <a:rPr lang="en-US" sz="1800" dirty="0">
                <a:latin typeface="Calibri" panose="020F0502020204030204" pitchFamily="34" charset="0"/>
                <a:ea typeface="Calibri" panose="020F0502020204030204" pitchFamily="34" charset="0"/>
              </a:rPr>
              <a:t>R2 results are not sufficient due to the non-linear relationship between target and explanatory variables. </a:t>
            </a:r>
            <a:endParaRPr lang="en-US" dirty="0"/>
          </a:p>
        </p:txBody>
      </p:sp>
      <p:pic>
        <p:nvPicPr>
          <p:cNvPr id="7" name="Picture 6" descr="A screen shot of a graph&#10;&#10;Description automatically generated">
            <a:extLst>
              <a:ext uri="{FF2B5EF4-FFF2-40B4-BE49-F238E27FC236}">
                <a16:creationId xmlns:a16="http://schemas.microsoft.com/office/drawing/2014/main" id="{D6A58D7D-AFDF-4D34-9883-4DDF86EB5C2A}"/>
              </a:ext>
            </a:extLst>
          </p:cNvPr>
          <p:cNvPicPr/>
          <p:nvPr/>
        </p:nvPicPr>
        <p:blipFill rotWithShape="1">
          <a:blip r:embed="rId2"/>
          <a:srcRect l="4581" t="37427" r="4819"/>
          <a:stretch/>
        </p:blipFill>
        <p:spPr>
          <a:xfrm>
            <a:off x="3881534" y="830424"/>
            <a:ext cx="8024327" cy="5632746"/>
          </a:xfrm>
          <a:prstGeom prst="rect">
            <a:avLst/>
          </a:prstGeom>
        </p:spPr>
      </p:pic>
      <p:pic>
        <p:nvPicPr>
          <p:cNvPr id="8" name="Picture 7" descr="A screen shot of a graph&#10;&#10;Description automatically generated">
            <a:extLst>
              <a:ext uri="{FF2B5EF4-FFF2-40B4-BE49-F238E27FC236}">
                <a16:creationId xmlns:a16="http://schemas.microsoft.com/office/drawing/2014/main" id="{16BE72BC-BD68-4148-ABB9-6DA1BB3526EA}"/>
              </a:ext>
            </a:extLst>
          </p:cNvPr>
          <p:cNvPicPr/>
          <p:nvPr/>
        </p:nvPicPr>
        <p:blipFill rotWithShape="1">
          <a:blip r:embed="rId2"/>
          <a:srcRect l="4376" t="6968" r="54989" b="79712"/>
          <a:stretch/>
        </p:blipFill>
        <p:spPr>
          <a:xfrm>
            <a:off x="662138" y="3573622"/>
            <a:ext cx="2930147" cy="1082354"/>
          </a:xfrm>
          <a:prstGeom prst="rect">
            <a:avLst/>
          </a:prstGeom>
        </p:spPr>
      </p:pic>
      <p:pic>
        <p:nvPicPr>
          <p:cNvPr id="10" name="Picture 9" descr="A screen shot of a graph&#10;&#10;Description automatically generated">
            <a:extLst>
              <a:ext uri="{FF2B5EF4-FFF2-40B4-BE49-F238E27FC236}">
                <a16:creationId xmlns:a16="http://schemas.microsoft.com/office/drawing/2014/main" id="{20E33B7F-8ED3-4829-82A6-DEDC25F4B59C}"/>
              </a:ext>
            </a:extLst>
          </p:cNvPr>
          <p:cNvPicPr/>
          <p:nvPr/>
        </p:nvPicPr>
        <p:blipFill rotWithShape="1">
          <a:blip r:embed="rId2"/>
          <a:srcRect l="4376" t="25412" r="54989" b="61882"/>
          <a:stretch/>
        </p:blipFill>
        <p:spPr>
          <a:xfrm>
            <a:off x="662138" y="4647062"/>
            <a:ext cx="2808849" cy="1082354"/>
          </a:xfrm>
          <a:prstGeom prst="rect">
            <a:avLst/>
          </a:prstGeom>
        </p:spPr>
      </p:pic>
      <p:sp>
        <p:nvSpPr>
          <p:cNvPr id="2" name="Footer Placeholder 1">
            <a:extLst>
              <a:ext uri="{FF2B5EF4-FFF2-40B4-BE49-F238E27FC236}">
                <a16:creationId xmlns:a16="http://schemas.microsoft.com/office/drawing/2014/main" id="{7F5B83E8-192C-461B-952A-876011043631}"/>
              </a:ext>
            </a:extLst>
          </p:cNvPr>
          <p:cNvSpPr>
            <a:spLocks noGrp="1"/>
          </p:cNvSpPr>
          <p:nvPr>
            <p:ph type="ftr" sz="quarter" idx="11"/>
          </p:nvPr>
        </p:nvSpPr>
        <p:spPr/>
        <p:txBody>
          <a:bodyPr/>
          <a:lstStyle/>
          <a:p>
            <a:r>
              <a:rPr lang="en-US"/>
              <a:t>Group 7 - MS AAI - AAI-500-A1 Final Project</a:t>
            </a:r>
            <a:endParaRPr lang="en-US" dirty="0"/>
          </a:p>
        </p:txBody>
      </p:sp>
      <p:sp>
        <p:nvSpPr>
          <p:cNvPr id="3" name="Date Placeholder 2">
            <a:extLst>
              <a:ext uri="{FF2B5EF4-FFF2-40B4-BE49-F238E27FC236}">
                <a16:creationId xmlns:a16="http://schemas.microsoft.com/office/drawing/2014/main" id="{81C8BD3D-5C1A-4B7E-A3F0-7092EC6355B1}"/>
              </a:ext>
            </a:extLst>
          </p:cNvPr>
          <p:cNvSpPr>
            <a:spLocks noGrp="1"/>
          </p:cNvSpPr>
          <p:nvPr>
            <p:ph type="dt" sz="half" idx="10"/>
          </p:nvPr>
        </p:nvSpPr>
        <p:spPr/>
        <p:txBody>
          <a:bodyPr/>
          <a:lstStyle/>
          <a:p>
            <a:r>
              <a:rPr lang="en-US"/>
              <a:t>ML Approach: Predict Superconductor Tc</a:t>
            </a:r>
            <a:endParaRPr lang="en-US" dirty="0"/>
          </a:p>
        </p:txBody>
      </p:sp>
      <p:sp>
        <p:nvSpPr>
          <p:cNvPr id="4" name="Slide Number Placeholder 3">
            <a:extLst>
              <a:ext uri="{FF2B5EF4-FFF2-40B4-BE49-F238E27FC236}">
                <a16:creationId xmlns:a16="http://schemas.microsoft.com/office/drawing/2014/main" id="{A2AEDDEA-F5E3-4119-B206-DBF5C8B0DD43}"/>
              </a:ext>
            </a:extLst>
          </p:cNvPr>
          <p:cNvSpPr>
            <a:spLocks noGrp="1"/>
          </p:cNvSpPr>
          <p:nvPr>
            <p:ph type="sldNum" sz="quarter" idx="12"/>
          </p:nvPr>
        </p:nvSpPr>
        <p:spPr/>
        <p:txBody>
          <a:bodyPr/>
          <a:lstStyle/>
          <a:p>
            <a:fld id="{BE3F5C9C-0342-4B99-BAD1-1464271CBC9E}" type="slidenum">
              <a:rPr lang="en-US" smtClean="0"/>
              <a:t>15</a:t>
            </a:fld>
            <a:endParaRPr lang="en-US" dirty="0"/>
          </a:p>
        </p:txBody>
      </p:sp>
    </p:spTree>
    <p:extLst>
      <p:ext uri="{BB962C8B-B14F-4D97-AF65-F5344CB8AC3E}">
        <p14:creationId xmlns:p14="http://schemas.microsoft.com/office/powerpoint/2010/main" val="32896982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D1887EA-6F72-40F2-855F-64D1E5FB97DC}"/>
              </a:ext>
            </a:extLst>
          </p:cNvPr>
          <p:cNvSpPr>
            <a:spLocks noGrp="1"/>
          </p:cNvSpPr>
          <p:nvPr>
            <p:ph type="title"/>
          </p:nvPr>
        </p:nvSpPr>
        <p:spPr/>
        <p:txBody>
          <a:bodyPr/>
          <a:lstStyle/>
          <a:p>
            <a:r>
              <a:rPr lang="en-US" b="1" dirty="0"/>
              <a:t>Random Forest</a:t>
            </a:r>
          </a:p>
        </p:txBody>
      </p:sp>
      <p:sp>
        <p:nvSpPr>
          <p:cNvPr id="9" name="Content Placeholder 8">
            <a:extLst>
              <a:ext uri="{FF2B5EF4-FFF2-40B4-BE49-F238E27FC236}">
                <a16:creationId xmlns:a16="http://schemas.microsoft.com/office/drawing/2014/main" id="{27A6496B-2930-4053-AAFB-A1FB94A0C2C4}"/>
              </a:ext>
            </a:extLst>
          </p:cNvPr>
          <p:cNvSpPr>
            <a:spLocks noGrp="1"/>
          </p:cNvSpPr>
          <p:nvPr>
            <p:ph idx="1"/>
          </p:nvPr>
        </p:nvSpPr>
        <p:spPr>
          <a:xfrm>
            <a:off x="428367" y="1128585"/>
            <a:ext cx="3863715" cy="2668974"/>
          </a:xfrm>
        </p:spPr>
        <p:txBody>
          <a:bodyPr/>
          <a:lstStyle/>
          <a:p>
            <a:r>
              <a:rPr lang="en-US" sz="1800" dirty="0">
                <a:latin typeface="Calibri" panose="020F0502020204030204" pitchFamily="34" charset="0"/>
                <a:ea typeface="Calibri" panose="020F0502020204030204" pitchFamily="34" charset="0"/>
              </a:rPr>
              <a:t>E</a:t>
            </a:r>
            <a:r>
              <a:rPr lang="en-US" sz="1800" dirty="0">
                <a:effectLst/>
                <a:latin typeface="Calibri" panose="020F0502020204030204" pitchFamily="34" charset="0"/>
                <a:ea typeface="Calibri" panose="020F0502020204030204" pitchFamily="34" charset="0"/>
              </a:rPr>
              <a:t>nsemble learning method that constructs a multitude of decision trees and outputs the mean prediction of the individual trees.</a:t>
            </a:r>
            <a:endParaRPr lang="en-US" dirty="0"/>
          </a:p>
        </p:txBody>
      </p:sp>
      <p:pic>
        <p:nvPicPr>
          <p:cNvPr id="6" name="Picture 5" descr="A screen shot of a graph&#10;&#10;Description automatically generated">
            <a:extLst>
              <a:ext uri="{FF2B5EF4-FFF2-40B4-BE49-F238E27FC236}">
                <a16:creationId xmlns:a16="http://schemas.microsoft.com/office/drawing/2014/main" id="{DFB84AC3-C727-4C74-9B51-D21212E63F02}"/>
              </a:ext>
            </a:extLst>
          </p:cNvPr>
          <p:cNvPicPr/>
          <p:nvPr/>
        </p:nvPicPr>
        <p:blipFill rotWithShape="1">
          <a:blip r:embed="rId2"/>
          <a:srcRect t="36919" r="4840"/>
          <a:stretch/>
        </p:blipFill>
        <p:spPr>
          <a:xfrm>
            <a:off x="4030824" y="821094"/>
            <a:ext cx="7800393" cy="5787111"/>
          </a:xfrm>
          <a:prstGeom prst="rect">
            <a:avLst/>
          </a:prstGeom>
        </p:spPr>
      </p:pic>
      <p:pic>
        <p:nvPicPr>
          <p:cNvPr id="7" name="Picture 6" descr="A screen shot of a graph&#10;&#10;Description automatically generated">
            <a:extLst>
              <a:ext uri="{FF2B5EF4-FFF2-40B4-BE49-F238E27FC236}">
                <a16:creationId xmlns:a16="http://schemas.microsoft.com/office/drawing/2014/main" id="{41FF21AD-A093-4D0E-8775-92DF1737DF13}"/>
              </a:ext>
            </a:extLst>
          </p:cNvPr>
          <p:cNvPicPr/>
          <p:nvPr/>
        </p:nvPicPr>
        <p:blipFill rotWithShape="1">
          <a:blip r:embed="rId2"/>
          <a:srcRect l="3127" t="5965" r="61080" b="83960"/>
          <a:stretch/>
        </p:blipFill>
        <p:spPr>
          <a:xfrm>
            <a:off x="742454" y="2707114"/>
            <a:ext cx="2999121" cy="1007535"/>
          </a:xfrm>
          <a:prstGeom prst="rect">
            <a:avLst/>
          </a:prstGeom>
        </p:spPr>
      </p:pic>
      <p:pic>
        <p:nvPicPr>
          <p:cNvPr id="8" name="Picture 7" descr="A screen shot of a graph&#10;&#10;Description automatically generated">
            <a:extLst>
              <a:ext uri="{FF2B5EF4-FFF2-40B4-BE49-F238E27FC236}">
                <a16:creationId xmlns:a16="http://schemas.microsoft.com/office/drawing/2014/main" id="{C157BB70-58E4-4A9F-9E0B-0690E8C762E7}"/>
              </a:ext>
            </a:extLst>
          </p:cNvPr>
          <p:cNvPicPr/>
          <p:nvPr/>
        </p:nvPicPr>
        <p:blipFill rotWithShape="1">
          <a:blip r:embed="rId2"/>
          <a:srcRect l="3127" t="24849" r="61080" b="64636"/>
          <a:stretch/>
        </p:blipFill>
        <p:spPr>
          <a:xfrm>
            <a:off x="742454" y="4069418"/>
            <a:ext cx="2887153" cy="1007535"/>
          </a:xfrm>
          <a:prstGeom prst="rect">
            <a:avLst/>
          </a:prstGeom>
        </p:spPr>
      </p:pic>
      <p:sp>
        <p:nvSpPr>
          <p:cNvPr id="2" name="Footer Placeholder 1">
            <a:extLst>
              <a:ext uri="{FF2B5EF4-FFF2-40B4-BE49-F238E27FC236}">
                <a16:creationId xmlns:a16="http://schemas.microsoft.com/office/drawing/2014/main" id="{FDD3947A-7F8B-4852-9B8D-B9375BBCF043}"/>
              </a:ext>
            </a:extLst>
          </p:cNvPr>
          <p:cNvSpPr>
            <a:spLocks noGrp="1"/>
          </p:cNvSpPr>
          <p:nvPr>
            <p:ph type="ftr" sz="quarter" idx="11"/>
          </p:nvPr>
        </p:nvSpPr>
        <p:spPr/>
        <p:txBody>
          <a:bodyPr/>
          <a:lstStyle/>
          <a:p>
            <a:r>
              <a:rPr lang="en-US"/>
              <a:t>Group 7 - MS AAI - AAI-500-A1 Final Project</a:t>
            </a:r>
            <a:endParaRPr lang="en-US" dirty="0"/>
          </a:p>
        </p:txBody>
      </p:sp>
      <p:sp>
        <p:nvSpPr>
          <p:cNvPr id="3" name="Date Placeholder 2">
            <a:extLst>
              <a:ext uri="{FF2B5EF4-FFF2-40B4-BE49-F238E27FC236}">
                <a16:creationId xmlns:a16="http://schemas.microsoft.com/office/drawing/2014/main" id="{B4DC9583-2110-4D18-9BAE-905C76BF4936}"/>
              </a:ext>
            </a:extLst>
          </p:cNvPr>
          <p:cNvSpPr>
            <a:spLocks noGrp="1"/>
          </p:cNvSpPr>
          <p:nvPr>
            <p:ph type="dt" sz="half" idx="10"/>
          </p:nvPr>
        </p:nvSpPr>
        <p:spPr/>
        <p:txBody>
          <a:bodyPr/>
          <a:lstStyle/>
          <a:p>
            <a:r>
              <a:rPr lang="en-US"/>
              <a:t>ML Approach: Predict Superconductor Tc</a:t>
            </a:r>
            <a:endParaRPr lang="en-US" dirty="0"/>
          </a:p>
        </p:txBody>
      </p:sp>
      <p:sp>
        <p:nvSpPr>
          <p:cNvPr id="5" name="Slide Number Placeholder 4">
            <a:extLst>
              <a:ext uri="{FF2B5EF4-FFF2-40B4-BE49-F238E27FC236}">
                <a16:creationId xmlns:a16="http://schemas.microsoft.com/office/drawing/2014/main" id="{D5E1B384-C8EB-48D0-922B-81F728B54388}"/>
              </a:ext>
            </a:extLst>
          </p:cNvPr>
          <p:cNvSpPr>
            <a:spLocks noGrp="1"/>
          </p:cNvSpPr>
          <p:nvPr>
            <p:ph type="sldNum" sz="quarter" idx="12"/>
          </p:nvPr>
        </p:nvSpPr>
        <p:spPr/>
        <p:txBody>
          <a:bodyPr/>
          <a:lstStyle/>
          <a:p>
            <a:fld id="{BE3F5C9C-0342-4B99-BAD1-1464271CBC9E}" type="slidenum">
              <a:rPr lang="en-US" smtClean="0"/>
              <a:t>16</a:t>
            </a:fld>
            <a:endParaRPr lang="en-US" dirty="0"/>
          </a:p>
        </p:txBody>
      </p:sp>
    </p:spTree>
    <p:extLst>
      <p:ext uri="{BB962C8B-B14F-4D97-AF65-F5344CB8AC3E}">
        <p14:creationId xmlns:p14="http://schemas.microsoft.com/office/powerpoint/2010/main" val="7495565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D9DBB40-9693-4BEC-8DC2-83D5B7F9945E}"/>
              </a:ext>
            </a:extLst>
          </p:cNvPr>
          <p:cNvSpPr>
            <a:spLocks noGrp="1"/>
          </p:cNvSpPr>
          <p:nvPr>
            <p:ph type="title"/>
          </p:nvPr>
        </p:nvSpPr>
        <p:spPr/>
        <p:txBody>
          <a:bodyPr/>
          <a:lstStyle/>
          <a:p>
            <a:r>
              <a:rPr lang="en-US" b="1" dirty="0"/>
              <a:t>Gradient Boosting Regressor</a:t>
            </a:r>
          </a:p>
        </p:txBody>
      </p:sp>
      <p:sp>
        <p:nvSpPr>
          <p:cNvPr id="10" name="Content Placeholder 9">
            <a:extLst>
              <a:ext uri="{FF2B5EF4-FFF2-40B4-BE49-F238E27FC236}">
                <a16:creationId xmlns:a16="http://schemas.microsoft.com/office/drawing/2014/main" id="{D9BDF084-F912-429A-A478-9CFDD0356392}"/>
              </a:ext>
            </a:extLst>
          </p:cNvPr>
          <p:cNvSpPr>
            <a:spLocks noGrp="1"/>
          </p:cNvSpPr>
          <p:nvPr>
            <p:ph idx="1"/>
          </p:nvPr>
        </p:nvSpPr>
        <p:spPr>
          <a:xfrm>
            <a:off x="428368" y="1128585"/>
            <a:ext cx="3509150" cy="2473032"/>
          </a:xfrm>
        </p:spPr>
        <p:txBody>
          <a:bodyPr/>
          <a:lstStyle/>
          <a:p>
            <a:r>
              <a:rPr lang="en-US" sz="1800" dirty="0">
                <a:effectLst/>
                <a:latin typeface="Calibri" panose="020F0502020204030204" pitchFamily="34" charset="0"/>
                <a:ea typeface="Calibri" panose="020F0502020204030204" pitchFamily="34" charset="0"/>
              </a:rPr>
              <a:t>Gradient boosting algorithm known for its speed and performance</a:t>
            </a:r>
          </a:p>
          <a:p>
            <a:r>
              <a:rPr lang="en-US" sz="1800" dirty="0">
                <a:latin typeface="Calibri" panose="020F0502020204030204" pitchFamily="34" charset="0"/>
                <a:ea typeface="Calibri" panose="020F0502020204030204" pitchFamily="34" charset="0"/>
              </a:rPr>
              <a:t>O</a:t>
            </a:r>
            <a:r>
              <a:rPr lang="en-US" sz="1800" dirty="0">
                <a:effectLst/>
                <a:latin typeface="Calibri" panose="020F0502020204030204" pitchFamily="34" charset="0"/>
                <a:ea typeface="Calibri" panose="020F0502020204030204" pitchFamily="34" charset="0"/>
              </a:rPr>
              <a:t>ften used in winning solutions for machine learning competitions.</a:t>
            </a:r>
            <a:endParaRPr lang="en-US" dirty="0"/>
          </a:p>
        </p:txBody>
      </p:sp>
      <p:pic>
        <p:nvPicPr>
          <p:cNvPr id="7" name="Picture 6" descr="A screen shot of a graph&#10;&#10;Description automatically generated">
            <a:extLst>
              <a:ext uri="{FF2B5EF4-FFF2-40B4-BE49-F238E27FC236}">
                <a16:creationId xmlns:a16="http://schemas.microsoft.com/office/drawing/2014/main" id="{A10B4AEA-D0F2-4B70-A3A0-A7835CAAD175}"/>
              </a:ext>
            </a:extLst>
          </p:cNvPr>
          <p:cNvPicPr/>
          <p:nvPr/>
        </p:nvPicPr>
        <p:blipFill rotWithShape="1">
          <a:blip r:embed="rId2"/>
          <a:srcRect t="36382" r="5657"/>
          <a:stretch/>
        </p:blipFill>
        <p:spPr>
          <a:xfrm>
            <a:off x="3713584" y="849087"/>
            <a:ext cx="8008859" cy="5759118"/>
          </a:xfrm>
          <a:prstGeom prst="rect">
            <a:avLst/>
          </a:prstGeom>
        </p:spPr>
      </p:pic>
      <p:pic>
        <p:nvPicPr>
          <p:cNvPr id="8" name="Picture 7" descr="A screen shot of a graph&#10;&#10;Description automatically generated">
            <a:extLst>
              <a:ext uri="{FF2B5EF4-FFF2-40B4-BE49-F238E27FC236}">
                <a16:creationId xmlns:a16="http://schemas.microsoft.com/office/drawing/2014/main" id="{E4DCC1CD-7CAA-43E6-87C1-DBFC447EE452}"/>
              </a:ext>
            </a:extLst>
          </p:cNvPr>
          <p:cNvPicPr/>
          <p:nvPr/>
        </p:nvPicPr>
        <p:blipFill rotWithShape="1">
          <a:blip r:embed="rId2"/>
          <a:srcRect l="1816" t="5936" r="64378" b="84127"/>
          <a:stretch/>
        </p:blipFill>
        <p:spPr>
          <a:xfrm>
            <a:off x="559593" y="3516093"/>
            <a:ext cx="2542835" cy="975260"/>
          </a:xfrm>
          <a:prstGeom prst="rect">
            <a:avLst/>
          </a:prstGeom>
        </p:spPr>
      </p:pic>
      <p:pic>
        <p:nvPicPr>
          <p:cNvPr id="9" name="Picture 8" descr="A screen shot of a graph&#10;&#10;Description automatically generated">
            <a:extLst>
              <a:ext uri="{FF2B5EF4-FFF2-40B4-BE49-F238E27FC236}">
                <a16:creationId xmlns:a16="http://schemas.microsoft.com/office/drawing/2014/main" id="{61C41047-B53C-4569-8B59-436EE193D0FD}"/>
              </a:ext>
            </a:extLst>
          </p:cNvPr>
          <p:cNvPicPr/>
          <p:nvPr/>
        </p:nvPicPr>
        <p:blipFill rotWithShape="1">
          <a:blip r:embed="rId2"/>
          <a:srcRect l="1816" t="24649" r="64378" b="65413"/>
          <a:stretch/>
        </p:blipFill>
        <p:spPr>
          <a:xfrm>
            <a:off x="527958" y="4745682"/>
            <a:ext cx="2643609" cy="983733"/>
          </a:xfrm>
          <a:prstGeom prst="rect">
            <a:avLst/>
          </a:prstGeom>
        </p:spPr>
      </p:pic>
      <p:sp>
        <p:nvSpPr>
          <p:cNvPr id="2" name="Footer Placeholder 1">
            <a:extLst>
              <a:ext uri="{FF2B5EF4-FFF2-40B4-BE49-F238E27FC236}">
                <a16:creationId xmlns:a16="http://schemas.microsoft.com/office/drawing/2014/main" id="{953DA4C3-817D-4BDF-89F7-E6A7E509B774}"/>
              </a:ext>
            </a:extLst>
          </p:cNvPr>
          <p:cNvSpPr>
            <a:spLocks noGrp="1"/>
          </p:cNvSpPr>
          <p:nvPr>
            <p:ph type="ftr" sz="quarter" idx="11"/>
          </p:nvPr>
        </p:nvSpPr>
        <p:spPr/>
        <p:txBody>
          <a:bodyPr/>
          <a:lstStyle/>
          <a:p>
            <a:r>
              <a:rPr lang="en-US"/>
              <a:t>Group 7 - MS AAI - AAI-500-A1 Final Project</a:t>
            </a:r>
            <a:endParaRPr lang="en-US" dirty="0"/>
          </a:p>
        </p:txBody>
      </p:sp>
      <p:sp>
        <p:nvSpPr>
          <p:cNvPr id="3" name="Date Placeholder 2">
            <a:extLst>
              <a:ext uri="{FF2B5EF4-FFF2-40B4-BE49-F238E27FC236}">
                <a16:creationId xmlns:a16="http://schemas.microsoft.com/office/drawing/2014/main" id="{5783C7A1-3E0C-444B-BAFF-38CD701B8D57}"/>
              </a:ext>
            </a:extLst>
          </p:cNvPr>
          <p:cNvSpPr>
            <a:spLocks noGrp="1"/>
          </p:cNvSpPr>
          <p:nvPr>
            <p:ph type="dt" sz="half" idx="10"/>
          </p:nvPr>
        </p:nvSpPr>
        <p:spPr/>
        <p:txBody>
          <a:bodyPr/>
          <a:lstStyle/>
          <a:p>
            <a:r>
              <a:rPr lang="en-US"/>
              <a:t>ML Approach: Predict Superconductor Tc</a:t>
            </a:r>
            <a:endParaRPr lang="en-US" dirty="0"/>
          </a:p>
        </p:txBody>
      </p:sp>
      <p:sp>
        <p:nvSpPr>
          <p:cNvPr id="4" name="Slide Number Placeholder 3">
            <a:extLst>
              <a:ext uri="{FF2B5EF4-FFF2-40B4-BE49-F238E27FC236}">
                <a16:creationId xmlns:a16="http://schemas.microsoft.com/office/drawing/2014/main" id="{2D372641-8E20-41C4-ACBB-CFDE36202FC7}"/>
              </a:ext>
            </a:extLst>
          </p:cNvPr>
          <p:cNvSpPr>
            <a:spLocks noGrp="1"/>
          </p:cNvSpPr>
          <p:nvPr>
            <p:ph type="sldNum" sz="quarter" idx="12"/>
          </p:nvPr>
        </p:nvSpPr>
        <p:spPr/>
        <p:txBody>
          <a:bodyPr/>
          <a:lstStyle/>
          <a:p>
            <a:fld id="{BE3F5C9C-0342-4B99-BAD1-1464271CBC9E}" type="slidenum">
              <a:rPr lang="en-US" smtClean="0"/>
              <a:t>17</a:t>
            </a:fld>
            <a:endParaRPr lang="en-US" dirty="0"/>
          </a:p>
        </p:txBody>
      </p:sp>
    </p:spTree>
    <p:extLst>
      <p:ext uri="{BB962C8B-B14F-4D97-AF65-F5344CB8AC3E}">
        <p14:creationId xmlns:p14="http://schemas.microsoft.com/office/powerpoint/2010/main" val="14217107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8721A9-AE05-4628-B9AC-A5CFB2F16E3D}"/>
              </a:ext>
            </a:extLst>
          </p:cNvPr>
          <p:cNvSpPr>
            <a:spLocks noGrp="1"/>
          </p:cNvSpPr>
          <p:nvPr>
            <p:ph type="title"/>
          </p:nvPr>
        </p:nvSpPr>
        <p:spPr/>
        <p:txBody>
          <a:bodyPr>
            <a:normAutofit/>
          </a:bodyPr>
          <a:lstStyle/>
          <a:p>
            <a:r>
              <a:rPr lang="en-US" b="1" dirty="0" err="1"/>
              <a:t>XGBoost</a:t>
            </a:r>
            <a:r>
              <a:rPr lang="en-US" b="1" dirty="0"/>
              <a:t> Model- Winner of The Race</a:t>
            </a:r>
          </a:p>
        </p:txBody>
      </p:sp>
      <p:sp>
        <p:nvSpPr>
          <p:cNvPr id="8" name="Content Placeholder 7">
            <a:extLst>
              <a:ext uri="{FF2B5EF4-FFF2-40B4-BE49-F238E27FC236}">
                <a16:creationId xmlns:a16="http://schemas.microsoft.com/office/drawing/2014/main" id="{408A0FA3-F481-40FA-8966-B88280DEA888}"/>
              </a:ext>
            </a:extLst>
          </p:cNvPr>
          <p:cNvSpPr>
            <a:spLocks noGrp="1"/>
          </p:cNvSpPr>
          <p:nvPr>
            <p:ph idx="1"/>
          </p:nvPr>
        </p:nvSpPr>
        <p:spPr>
          <a:xfrm>
            <a:off x="428368" y="1128584"/>
            <a:ext cx="4031665" cy="2930231"/>
          </a:xfrm>
        </p:spPr>
        <p:txBody>
          <a:bodyPr>
            <a:normAutofit fontScale="70000" lnSpcReduction="20000"/>
          </a:bodyPr>
          <a:lstStyle/>
          <a:p>
            <a:pPr marL="342900" marR="0" lvl="0" indent="-342900">
              <a:lnSpc>
                <a:spcPct val="200000"/>
              </a:lnSpc>
              <a:spcBef>
                <a:spcPts val="0"/>
              </a:spcBef>
              <a:spcAft>
                <a:spcPts val="0"/>
              </a:spcAft>
              <a:buSzPts val="1000"/>
              <a:buFont typeface="Symbol" panose="05050102010706020507" pitchFamily="18" charset="2"/>
              <a:buChar char=""/>
              <a:tabLst>
                <a:tab pos="457200" algn="l"/>
              </a:tabLs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Selection of optimal parameters for the ML Model</a:t>
            </a:r>
          </a:p>
          <a:p>
            <a:pPr marL="800100" lvl="1" indent="-342900">
              <a:lnSpc>
                <a:spcPct val="200000"/>
              </a:lnSpc>
              <a:spcBef>
                <a:spcPts val="0"/>
              </a:spcBef>
              <a:buSzPts val="1000"/>
              <a:buFont typeface="Symbol" panose="05050102010706020507" pitchFamily="18" charset="2"/>
              <a:buChar char=""/>
              <a:tabLst>
                <a:tab pos="457200" algn="l"/>
              </a:tabLst>
            </a:pPr>
            <a:r>
              <a:rPr lang="en-US" sz="1400" b="1" dirty="0" err="1">
                <a:effectLst/>
                <a:latin typeface="Calibri" panose="020F0502020204030204" pitchFamily="34" charset="0"/>
                <a:ea typeface="Times New Roman" panose="02020603050405020304" pitchFamily="18" charset="0"/>
                <a:cs typeface="Calibri" panose="020F0502020204030204" pitchFamily="34" charset="0"/>
              </a:rPr>
              <a:t>learning_rate</a:t>
            </a:r>
            <a:r>
              <a:rPr lang="en-US" sz="1400" dirty="0">
                <a:effectLst/>
                <a:latin typeface="Calibri" panose="020F0502020204030204" pitchFamily="34" charset="0"/>
                <a:ea typeface="Times New Roman" panose="02020603050405020304" pitchFamily="18" charset="0"/>
                <a:cs typeface="Calibri" panose="020F0502020204030204" pitchFamily="34" charset="0"/>
              </a:rPr>
              <a:t>: Step size shrinkage used to prevent overfitting. Range: 0.001 to 0.25.</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200000"/>
              </a:lnSpc>
              <a:spcBef>
                <a:spcPts val="0"/>
              </a:spcBef>
              <a:buSzPts val="1000"/>
              <a:buFont typeface="Symbol" panose="05050102010706020507" pitchFamily="18" charset="2"/>
              <a:buChar char=""/>
              <a:tabLst>
                <a:tab pos="457200" algn="l"/>
              </a:tabLst>
            </a:pPr>
            <a:r>
              <a:rPr lang="en-US" sz="1400" b="1" dirty="0" err="1">
                <a:effectLst/>
                <a:latin typeface="Calibri" panose="020F0502020204030204" pitchFamily="34" charset="0"/>
                <a:ea typeface="Times New Roman" panose="02020603050405020304" pitchFamily="18" charset="0"/>
                <a:cs typeface="Calibri" panose="020F0502020204030204" pitchFamily="34" charset="0"/>
              </a:rPr>
              <a:t>max_depth</a:t>
            </a:r>
            <a:r>
              <a:rPr lang="en-US" sz="1400" dirty="0">
                <a:effectLst/>
                <a:latin typeface="Calibri" panose="020F0502020204030204" pitchFamily="34" charset="0"/>
                <a:ea typeface="Times New Roman" panose="02020603050405020304" pitchFamily="18" charset="0"/>
                <a:cs typeface="Calibri" panose="020F0502020204030204" pitchFamily="34" charset="0"/>
              </a:rPr>
              <a:t>: Maximum depth of each tree.  Range: 6 to 20.</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200000"/>
              </a:lnSpc>
              <a:spcBef>
                <a:spcPts val="0"/>
              </a:spcBef>
              <a:buSzPts val="1000"/>
              <a:buFont typeface="Symbol" panose="05050102010706020507" pitchFamily="18" charset="2"/>
              <a:buChar char=""/>
              <a:tabLst>
                <a:tab pos="457200" algn="l"/>
              </a:tabLst>
            </a:pPr>
            <a:r>
              <a:rPr lang="en-US" sz="1400" b="1" dirty="0" err="1">
                <a:effectLst/>
                <a:latin typeface="Calibri" panose="020F0502020204030204" pitchFamily="34" charset="0"/>
                <a:ea typeface="Times New Roman" panose="02020603050405020304" pitchFamily="18" charset="0"/>
                <a:cs typeface="Calibri" panose="020F0502020204030204" pitchFamily="34" charset="0"/>
              </a:rPr>
              <a:t>n_estimators</a:t>
            </a:r>
            <a:r>
              <a:rPr lang="en-US" sz="1400" dirty="0">
                <a:effectLst/>
                <a:latin typeface="Calibri" panose="020F0502020204030204" pitchFamily="34" charset="0"/>
                <a:ea typeface="Times New Roman" panose="02020603050405020304" pitchFamily="18" charset="0"/>
                <a:cs typeface="Calibri" panose="020F0502020204030204" pitchFamily="34" charset="0"/>
              </a:rPr>
              <a:t>: </a:t>
            </a:r>
            <a:r>
              <a:rPr lang="en-US" sz="1400" dirty="0">
                <a:latin typeface="Calibri" panose="020F0502020204030204" pitchFamily="34" charset="0"/>
                <a:ea typeface="Times New Roman" panose="02020603050405020304" pitchFamily="18" charset="0"/>
                <a:cs typeface="Calibri" panose="020F0502020204030204" pitchFamily="34" charset="0"/>
              </a:rPr>
              <a:t>N</a:t>
            </a:r>
            <a:r>
              <a:rPr lang="en-US" sz="1400" dirty="0">
                <a:effectLst/>
                <a:latin typeface="Calibri" panose="020F0502020204030204" pitchFamily="34" charset="0"/>
                <a:ea typeface="Times New Roman" panose="02020603050405020304" pitchFamily="18" charset="0"/>
                <a:cs typeface="Calibri" panose="020F0502020204030204" pitchFamily="34" charset="0"/>
              </a:rPr>
              <a:t>umber of trees in the ensemble. Range: 700 and 1500.</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200000"/>
              </a:lnSpc>
              <a:spcBef>
                <a:spcPts val="0"/>
              </a:spcBef>
              <a:buSzPts val="1000"/>
              <a:buFont typeface="Symbol" panose="05050102010706020507" pitchFamily="18" charset="2"/>
              <a:buChar char=""/>
              <a:tabLst>
                <a:tab pos="457200" algn="l"/>
              </a:tabLst>
            </a:pPr>
            <a:r>
              <a:rPr lang="en-US" sz="1400" b="1" dirty="0">
                <a:effectLst/>
                <a:latin typeface="Calibri" panose="020F0502020204030204" pitchFamily="34" charset="0"/>
                <a:ea typeface="Times New Roman" panose="02020603050405020304" pitchFamily="18" charset="0"/>
                <a:cs typeface="Calibri" panose="020F0502020204030204" pitchFamily="34" charset="0"/>
              </a:rPr>
              <a:t>subsample</a:t>
            </a:r>
            <a:r>
              <a:rPr lang="en-US" sz="1400" dirty="0">
                <a:effectLst/>
                <a:latin typeface="Calibri" panose="020F0502020204030204" pitchFamily="34" charset="0"/>
                <a:ea typeface="Times New Roman" panose="02020603050405020304" pitchFamily="18" charset="0"/>
                <a:cs typeface="Calibri" panose="020F0502020204030204" pitchFamily="34" charset="0"/>
              </a:rPr>
              <a:t>: Fraction of the training data used for each tree. Values: 0.25, 0.5, and 0.75.</a:t>
            </a:r>
            <a:endParaRPr lang="en-US" sz="1400" dirty="0">
              <a:effectLst/>
              <a:latin typeface="Calibri" panose="020F0502020204030204" pitchFamily="34" charset="0"/>
              <a:ea typeface="Calibri" panose="020F0502020204030204" pitchFamily="34" charset="0"/>
              <a:cs typeface="Arial" panose="020B0604020202020204" pitchFamily="34" charset="0"/>
            </a:endParaRPr>
          </a:p>
          <a:p>
            <a:pPr marL="800100" lvl="1" indent="-342900">
              <a:lnSpc>
                <a:spcPct val="200000"/>
              </a:lnSpc>
              <a:spcBef>
                <a:spcPts val="0"/>
              </a:spcBef>
              <a:buSzPts val="1000"/>
              <a:buFont typeface="Symbol" panose="05050102010706020507" pitchFamily="18" charset="2"/>
              <a:buChar char=""/>
              <a:tabLst>
                <a:tab pos="457200" algn="l"/>
              </a:tabLst>
            </a:pPr>
            <a:r>
              <a:rPr lang="en-US" sz="1400" b="1" dirty="0" err="1">
                <a:effectLst/>
                <a:latin typeface="Calibri" panose="020F0502020204030204" pitchFamily="34" charset="0"/>
                <a:ea typeface="Times New Roman" panose="02020603050405020304" pitchFamily="18" charset="0"/>
                <a:cs typeface="Calibri" panose="020F0502020204030204" pitchFamily="34" charset="0"/>
              </a:rPr>
              <a:t>reg_lambda</a:t>
            </a:r>
            <a:r>
              <a:rPr lang="en-US" sz="1400" dirty="0">
                <a:effectLst/>
                <a:latin typeface="Calibri" panose="020F0502020204030204" pitchFamily="34" charset="0"/>
                <a:ea typeface="Times New Roman" panose="02020603050405020304" pitchFamily="18" charset="0"/>
                <a:cs typeface="Calibri" panose="020F0502020204030204" pitchFamily="34" charset="0"/>
              </a:rPr>
              <a:t>: L2 regularization term on weights Values: 0.1, 0.5, 1.0, and 1.5.</a:t>
            </a:r>
            <a:endParaRPr lang="en-US" sz="14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41C652BF-E782-4A93-B2E1-27CF7911C55D}"/>
              </a:ext>
            </a:extLst>
          </p:cNvPr>
          <p:cNvPicPr/>
          <p:nvPr/>
        </p:nvPicPr>
        <p:blipFill rotWithShape="1">
          <a:blip r:embed="rId2"/>
          <a:srcRect l="2859" t="33987" r="8928"/>
          <a:stretch/>
        </p:blipFill>
        <p:spPr>
          <a:xfrm>
            <a:off x="4366727" y="914400"/>
            <a:ext cx="7355715" cy="5342385"/>
          </a:xfrm>
          <a:prstGeom prst="rect">
            <a:avLst/>
          </a:prstGeom>
        </p:spPr>
      </p:pic>
      <p:pic>
        <p:nvPicPr>
          <p:cNvPr id="6" name="Picture 5">
            <a:extLst>
              <a:ext uri="{FF2B5EF4-FFF2-40B4-BE49-F238E27FC236}">
                <a16:creationId xmlns:a16="http://schemas.microsoft.com/office/drawing/2014/main" id="{3E9A9098-1634-48B5-B754-A779F27044E6}"/>
              </a:ext>
            </a:extLst>
          </p:cNvPr>
          <p:cNvPicPr/>
          <p:nvPr/>
        </p:nvPicPr>
        <p:blipFill rotWithShape="1">
          <a:blip r:embed="rId2"/>
          <a:srcRect l="2819" t="21224" r="55788" b="65752"/>
          <a:stretch/>
        </p:blipFill>
        <p:spPr>
          <a:xfrm>
            <a:off x="595102" y="5281127"/>
            <a:ext cx="2847894" cy="975658"/>
          </a:xfrm>
          <a:prstGeom prst="rect">
            <a:avLst/>
          </a:prstGeom>
        </p:spPr>
      </p:pic>
      <p:pic>
        <p:nvPicPr>
          <p:cNvPr id="9" name="Picture 8">
            <a:extLst>
              <a:ext uri="{FF2B5EF4-FFF2-40B4-BE49-F238E27FC236}">
                <a16:creationId xmlns:a16="http://schemas.microsoft.com/office/drawing/2014/main" id="{EC092B1A-1AEA-4C61-8B91-BDE22C6A4CD5}"/>
              </a:ext>
            </a:extLst>
          </p:cNvPr>
          <p:cNvPicPr/>
          <p:nvPr/>
        </p:nvPicPr>
        <p:blipFill rotWithShape="1">
          <a:blip r:embed="rId2"/>
          <a:srcRect l="3075" t="2372" r="54382" b="83099"/>
          <a:stretch/>
        </p:blipFill>
        <p:spPr>
          <a:xfrm>
            <a:off x="595102" y="4201413"/>
            <a:ext cx="3033669" cy="1079714"/>
          </a:xfrm>
          <a:prstGeom prst="rect">
            <a:avLst/>
          </a:prstGeom>
        </p:spPr>
      </p:pic>
      <p:sp>
        <p:nvSpPr>
          <p:cNvPr id="2" name="Footer Placeholder 1">
            <a:extLst>
              <a:ext uri="{FF2B5EF4-FFF2-40B4-BE49-F238E27FC236}">
                <a16:creationId xmlns:a16="http://schemas.microsoft.com/office/drawing/2014/main" id="{D4E73336-D439-4300-87D8-BA72D6334C44}"/>
              </a:ext>
            </a:extLst>
          </p:cNvPr>
          <p:cNvSpPr>
            <a:spLocks noGrp="1"/>
          </p:cNvSpPr>
          <p:nvPr>
            <p:ph type="ftr" sz="quarter" idx="11"/>
          </p:nvPr>
        </p:nvSpPr>
        <p:spPr/>
        <p:txBody>
          <a:bodyPr/>
          <a:lstStyle/>
          <a:p>
            <a:r>
              <a:rPr lang="en-US"/>
              <a:t>Group 7 - MS AAI - AAI-500-A1 Final Project</a:t>
            </a:r>
            <a:endParaRPr lang="en-US" dirty="0"/>
          </a:p>
        </p:txBody>
      </p:sp>
      <p:sp>
        <p:nvSpPr>
          <p:cNvPr id="3" name="Date Placeholder 2">
            <a:extLst>
              <a:ext uri="{FF2B5EF4-FFF2-40B4-BE49-F238E27FC236}">
                <a16:creationId xmlns:a16="http://schemas.microsoft.com/office/drawing/2014/main" id="{363723DD-7E18-4B69-A667-B8F1FA8E31FA}"/>
              </a:ext>
            </a:extLst>
          </p:cNvPr>
          <p:cNvSpPr>
            <a:spLocks noGrp="1"/>
          </p:cNvSpPr>
          <p:nvPr>
            <p:ph type="dt" sz="half" idx="10"/>
          </p:nvPr>
        </p:nvSpPr>
        <p:spPr/>
        <p:txBody>
          <a:bodyPr/>
          <a:lstStyle/>
          <a:p>
            <a:r>
              <a:rPr lang="en-US"/>
              <a:t>ML Approach: Predict Superconductor Tc</a:t>
            </a:r>
            <a:endParaRPr lang="en-US" dirty="0"/>
          </a:p>
        </p:txBody>
      </p:sp>
      <p:sp>
        <p:nvSpPr>
          <p:cNvPr id="4" name="Slide Number Placeholder 3">
            <a:extLst>
              <a:ext uri="{FF2B5EF4-FFF2-40B4-BE49-F238E27FC236}">
                <a16:creationId xmlns:a16="http://schemas.microsoft.com/office/drawing/2014/main" id="{0307259E-AB44-47EE-A75B-316FE113F65A}"/>
              </a:ext>
            </a:extLst>
          </p:cNvPr>
          <p:cNvSpPr>
            <a:spLocks noGrp="1"/>
          </p:cNvSpPr>
          <p:nvPr>
            <p:ph type="sldNum" sz="quarter" idx="12"/>
          </p:nvPr>
        </p:nvSpPr>
        <p:spPr/>
        <p:txBody>
          <a:bodyPr/>
          <a:lstStyle/>
          <a:p>
            <a:fld id="{BE3F5C9C-0342-4B99-BAD1-1464271CBC9E}" type="slidenum">
              <a:rPr lang="en-US" smtClean="0"/>
              <a:t>18</a:t>
            </a:fld>
            <a:endParaRPr lang="en-US" dirty="0"/>
          </a:p>
        </p:txBody>
      </p:sp>
    </p:spTree>
    <p:extLst>
      <p:ext uri="{BB962C8B-B14F-4D97-AF65-F5344CB8AC3E}">
        <p14:creationId xmlns:p14="http://schemas.microsoft.com/office/powerpoint/2010/main" val="899922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0326F-16E7-47BA-9121-DEAFA725EB81}"/>
              </a:ext>
            </a:extLst>
          </p:cNvPr>
          <p:cNvSpPr>
            <a:spLocks noGrp="1"/>
          </p:cNvSpPr>
          <p:nvPr>
            <p:ph type="title"/>
          </p:nvPr>
        </p:nvSpPr>
        <p:spPr/>
        <p:txBody>
          <a:bodyPr/>
          <a:lstStyle/>
          <a:p>
            <a:r>
              <a:rPr lang="en-US" b="1" dirty="0"/>
              <a:t>Challenges</a:t>
            </a:r>
          </a:p>
        </p:txBody>
      </p:sp>
      <p:sp>
        <p:nvSpPr>
          <p:cNvPr id="3" name="Content Placeholder 2">
            <a:extLst>
              <a:ext uri="{FF2B5EF4-FFF2-40B4-BE49-F238E27FC236}">
                <a16:creationId xmlns:a16="http://schemas.microsoft.com/office/drawing/2014/main" id="{AF620E15-1558-411A-91F9-A3431F5C51E0}"/>
              </a:ext>
            </a:extLst>
          </p:cNvPr>
          <p:cNvSpPr>
            <a:spLocks noGrp="1"/>
          </p:cNvSpPr>
          <p:nvPr>
            <p:ph idx="1"/>
          </p:nvPr>
        </p:nvSpPr>
        <p:spPr>
          <a:xfrm>
            <a:off x="428367" y="1638300"/>
            <a:ext cx="11392929" cy="4538663"/>
          </a:xfrm>
        </p:spPr>
        <p:txBody>
          <a:bodyPr>
            <a:normAutofit/>
          </a:bodyPr>
          <a:lstStyle/>
          <a:p>
            <a:r>
              <a:rPr lang="en-US" sz="2400" dirty="0"/>
              <a:t>Linear regression and GLM models being parametric had upper cap in explainable variability. </a:t>
            </a:r>
          </a:p>
          <a:p>
            <a:r>
              <a:rPr lang="en-US" sz="2400" dirty="0"/>
              <a:t>Nonparametric ensemble models offered relatively better performance without any assumptions on the underlying data.</a:t>
            </a:r>
          </a:p>
          <a:p>
            <a:r>
              <a:rPr lang="en-US" sz="2400" dirty="0"/>
              <a:t>Computational resource limitations remain a challenge, as improving model performance often requires computationally expensive hyperparameter tuning processes.</a:t>
            </a:r>
          </a:p>
        </p:txBody>
      </p:sp>
      <p:sp>
        <p:nvSpPr>
          <p:cNvPr id="4" name="Footer Placeholder 3">
            <a:extLst>
              <a:ext uri="{FF2B5EF4-FFF2-40B4-BE49-F238E27FC236}">
                <a16:creationId xmlns:a16="http://schemas.microsoft.com/office/drawing/2014/main" id="{9726FF53-BB55-4C7E-A56C-437BCD4CF7B7}"/>
              </a:ext>
            </a:extLst>
          </p:cNvPr>
          <p:cNvSpPr>
            <a:spLocks noGrp="1"/>
          </p:cNvSpPr>
          <p:nvPr>
            <p:ph type="ftr" sz="quarter" idx="11"/>
          </p:nvPr>
        </p:nvSpPr>
        <p:spPr/>
        <p:txBody>
          <a:bodyPr/>
          <a:lstStyle/>
          <a:p>
            <a:r>
              <a:rPr lang="en-US"/>
              <a:t>Group 7 - MS AAI - AAI-500-A1 Final Project</a:t>
            </a:r>
            <a:endParaRPr lang="en-US" dirty="0"/>
          </a:p>
        </p:txBody>
      </p:sp>
      <p:sp>
        <p:nvSpPr>
          <p:cNvPr id="5" name="Date Placeholder 4">
            <a:extLst>
              <a:ext uri="{FF2B5EF4-FFF2-40B4-BE49-F238E27FC236}">
                <a16:creationId xmlns:a16="http://schemas.microsoft.com/office/drawing/2014/main" id="{68B0B7FE-9AEE-44CD-961A-DFE82DA6675D}"/>
              </a:ext>
            </a:extLst>
          </p:cNvPr>
          <p:cNvSpPr>
            <a:spLocks noGrp="1"/>
          </p:cNvSpPr>
          <p:nvPr>
            <p:ph type="dt" sz="half" idx="10"/>
          </p:nvPr>
        </p:nvSpPr>
        <p:spPr/>
        <p:txBody>
          <a:bodyPr/>
          <a:lstStyle/>
          <a:p>
            <a:r>
              <a:rPr lang="en-US"/>
              <a:t>ML Approach: Predict Superconductor Tc</a:t>
            </a:r>
            <a:endParaRPr lang="en-US" dirty="0"/>
          </a:p>
        </p:txBody>
      </p:sp>
      <p:sp>
        <p:nvSpPr>
          <p:cNvPr id="6" name="Slide Number Placeholder 5">
            <a:extLst>
              <a:ext uri="{FF2B5EF4-FFF2-40B4-BE49-F238E27FC236}">
                <a16:creationId xmlns:a16="http://schemas.microsoft.com/office/drawing/2014/main" id="{B6F68307-D16B-4F29-A4AA-DBD366DE3AA9}"/>
              </a:ext>
            </a:extLst>
          </p:cNvPr>
          <p:cNvSpPr>
            <a:spLocks noGrp="1"/>
          </p:cNvSpPr>
          <p:nvPr>
            <p:ph type="sldNum" sz="quarter" idx="12"/>
          </p:nvPr>
        </p:nvSpPr>
        <p:spPr/>
        <p:txBody>
          <a:bodyPr/>
          <a:lstStyle/>
          <a:p>
            <a:fld id="{BE3F5C9C-0342-4B99-BAD1-1464271CBC9E}" type="slidenum">
              <a:rPr lang="en-US" smtClean="0"/>
              <a:t>19</a:t>
            </a:fld>
            <a:endParaRPr lang="en-US" dirty="0"/>
          </a:p>
        </p:txBody>
      </p:sp>
    </p:spTree>
    <p:extLst>
      <p:ext uri="{BB962C8B-B14F-4D97-AF65-F5344CB8AC3E}">
        <p14:creationId xmlns:p14="http://schemas.microsoft.com/office/powerpoint/2010/main" val="576179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16923-8CA2-4D1E-92C9-648ED09F2439}"/>
              </a:ext>
            </a:extLst>
          </p:cNvPr>
          <p:cNvSpPr>
            <a:spLocks noGrp="1"/>
          </p:cNvSpPr>
          <p:nvPr>
            <p:ph type="title"/>
          </p:nvPr>
        </p:nvSpPr>
        <p:spPr/>
        <p:txBody>
          <a:bodyPr/>
          <a:lstStyle/>
          <a:p>
            <a:r>
              <a:rPr lang="en-US" b="1" dirty="0"/>
              <a:t>Abstract</a:t>
            </a:r>
          </a:p>
        </p:txBody>
      </p:sp>
      <p:sp>
        <p:nvSpPr>
          <p:cNvPr id="3" name="Content Placeholder 2">
            <a:extLst>
              <a:ext uri="{FF2B5EF4-FFF2-40B4-BE49-F238E27FC236}">
                <a16:creationId xmlns:a16="http://schemas.microsoft.com/office/drawing/2014/main" id="{A15ABCC5-641C-4C78-A447-818ED99740BE}"/>
              </a:ext>
            </a:extLst>
          </p:cNvPr>
          <p:cNvSpPr>
            <a:spLocks noGrp="1"/>
          </p:cNvSpPr>
          <p:nvPr>
            <p:ph idx="1"/>
          </p:nvPr>
        </p:nvSpPr>
        <p:spPr/>
        <p:txBody>
          <a:bodyPr>
            <a:normAutofit fontScale="85000" lnSpcReduction="20000"/>
          </a:bodyPr>
          <a:lstStyle/>
          <a:p>
            <a:r>
              <a:rPr lang="en-US" dirty="0"/>
              <a:t>Superconductor materials exhibit zero electrical resistance below their critical temperature (Tc). Higher Tc is preferred due to manageable temperature requirement. </a:t>
            </a:r>
          </a:p>
          <a:p>
            <a:endParaRPr lang="en-US" dirty="0"/>
          </a:p>
          <a:p>
            <a:r>
              <a:rPr lang="en-US" dirty="0"/>
              <a:t>Superconductors can increase energy efficiency in applications such as energy transmission, medical imaging, and quantum computing.</a:t>
            </a:r>
          </a:p>
          <a:p>
            <a:endParaRPr lang="en-US" dirty="0"/>
          </a:p>
          <a:p>
            <a:r>
              <a:rPr lang="en-US" dirty="0"/>
              <a:t>Accurately predicting Tc is enables discovery and design of new superconducting materials with cost-effective material having higher Tc. </a:t>
            </a:r>
          </a:p>
          <a:p>
            <a:endParaRPr lang="en-US" dirty="0"/>
          </a:p>
          <a:p>
            <a:r>
              <a:rPr lang="en-US" dirty="0"/>
              <a:t>Traditional methods for discovering new superconductor material rely on a combination of theoretical calculations and experimental trial-error method to predict Tc. </a:t>
            </a:r>
          </a:p>
          <a:p>
            <a:endParaRPr lang="en-US" dirty="0"/>
          </a:p>
          <a:p>
            <a:r>
              <a:rPr lang="en-US" dirty="0"/>
              <a:t>This study explores the use of machine learning and feature engineering to predict Tc of superconductors based on their elemental properties.</a:t>
            </a:r>
          </a:p>
        </p:txBody>
      </p:sp>
      <p:sp>
        <p:nvSpPr>
          <p:cNvPr id="4" name="Footer Placeholder 3">
            <a:extLst>
              <a:ext uri="{FF2B5EF4-FFF2-40B4-BE49-F238E27FC236}">
                <a16:creationId xmlns:a16="http://schemas.microsoft.com/office/drawing/2014/main" id="{722D2B88-9035-4A8D-9076-68ED62254072}"/>
              </a:ext>
            </a:extLst>
          </p:cNvPr>
          <p:cNvSpPr>
            <a:spLocks noGrp="1"/>
          </p:cNvSpPr>
          <p:nvPr>
            <p:ph type="ftr" sz="quarter" idx="11"/>
          </p:nvPr>
        </p:nvSpPr>
        <p:spPr/>
        <p:txBody>
          <a:bodyPr/>
          <a:lstStyle/>
          <a:p>
            <a:r>
              <a:rPr lang="en-US"/>
              <a:t>Group 7 - MS AAI - AAI-500-A1 Final Project</a:t>
            </a:r>
            <a:endParaRPr lang="en-US" dirty="0"/>
          </a:p>
        </p:txBody>
      </p:sp>
      <p:sp>
        <p:nvSpPr>
          <p:cNvPr id="5" name="Date Placeholder 4">
            <a:extLst>
              <a:ext uri="{FF2B5EF4-FFF2-40B4-BE49-F238E27FC236}">
                <a16:creationId xmlns:a16="http://schemas.microsoft.com/office/drawing/2014/main" id="{36801E22-4FDB-49E3-8D22-A5B50AA2B013}"/>
              </a:ext>
            </a:extLst>
          </p:cNvPr>
          <p:cNvSpPr>
            <a:spLocks noGrp="1"/>
          </p:cNvSpPr>
          <p:nvPr>
            <p:ph type="dt" sz="half" idx="10"/>
          </p:nvPr>
        </p:nvSpPr>
        <p:spPr/>
        <p:txBody>
          <a:bodyPr/>
          <a:lstStyle/>
          <a:p>
            <a:r>
              <a:rPr lang="en-US"/>
              <a:t>ML Approach: Predict Superconductor Tc</a:t>
            </a:r>
            <a:endParaRPr lang="en-US" dirty="0"/>
          </a:p>
        </p:txBody>
      </p:sp>
      <p:sp>
        <p:nvSpPr>
          <p:cNvPr id="6" name="Slide Number Placeholder 5">
            <a:extLst>
              <a:ext uri="{FF2B5EF4-FFF2-40B4-BE49-F238E27FC236}">
                <a16:creationId xmlns:a16="http://schemas.microsoft.com/office/drawing/2014/main" id="{CCCE7F7B-913D-4CA0-8C1A-A7CAFD3B6977}"/>
              </a:ext>
            </a:extLst>
          </p:cNvPr>
          <p:cNvSpPr>
            <a:spLocks noGrp="1"/>
          </p:cNvSpPr>
          <p:nvPr>
            <p:ph type="sldNum" sz="quarter" idx="12"/>
          </p:nvPr>
        </p:nvSpPr>
        <p:spPr/>
        <p:txBody>
          <a:bodyPr/>
          <a:lstStyle/>
          <a:p>
            <a:fld id="{BE3F5C9C-0342-4B99-BAD1-1464271CBC9E}" type="slidenum">
              <a:rPr lang="en-US" smtClean="0"/>
              <a:t>2</a:t>
            </a:fld>
            <a:endParaRPr lang="en-US" dirty="0"/>
          </a:p>
        </p:txBody>
      </p:sp>
    </p:spTree>
    <p:extLst>
      <p:ext uri="{BB962C8B-B14F-4D97-AF65-F5344CB8AC3E}">
        <p14:creationId xmlns:p14="http://schemas.microsoft.com/office/powerpoint/2010/main" val="24314429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F9442-EECA-46A4-8954-F016EF7F1DD0}"/>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466361BF-E0C8-4067-8B4C-8FF0E8FFB6D2}"/>
              </a:ext>
            </a:extLst>
          </p:cNvPr>
          <p:cNvSpPr>
            <a:spLocks noGrp="1"/>
          </p:cNvSpPr>
          <p:nvPr>
            <p:ph idx="1"/>
          </p:nvPr>
        </p:nvSpPr>
        <p:spPr>
          <a:xfrm>
            <a:off x="428367" y="1128585"/>
            <a:ext cx="11392929" cy="2153458"/>
          </a:xfrm>
        </p:spPr>
        <p:txBody>
          <a:bodyPr>
            <a:normAutofit/>
          </a:bodyPr>
          <a:lstStyle/>
          <a:p>
            <a:r>
              <a:rPr lang="en-US" sz="2400" dirty="0"/>
              <a:t>Temperature control (Tc) of the conductor is the key challenge in application of Superconductor. This model can help the scientists to synthesize superconductor materials that suit Tc achievable at target environment. </a:t>
            </a:r>
          </a:p>
          <a:p>
            <a:endParaRPr lang="en-US" sz="1000" dirty="0"/>
          </a:p>
          <a:p>
            <a:r>
              <a:rPr lang="en-US" sz="2400" dirty="0"/>
              <a:t>XGBoost Machine learning with GridSearchCV hyperparameter tuning predicted the critical temperature with R2 score of 91.63% </a:t>
            </a:r>
          </a:p>
          <a:p>
            <a:pPr marL="0" indent="0">
              <a:buNone/>
            </a:pPr>
            <a:endParaRPr lang="en-US" dirty="0"/>
          </a:p>
          <a:p>
            <a:pPr marL="0" indent="0">
              <a:buNone/>
            </a:pPr>
            <a:endParaRPr lang="en-US" dirty="0"/>
          </a:p>
        </p:txBody>
      </p:sp>
      <p:sp>
        <p:nvSpPr>
          <p:cNvPr id="4" name="Footer Placeholder 3">
            <a:extLst>
              <a:ext uri="{FF2B5EF4-FFF2-40B4-BE49-F238E27FC236}">
                <a16:creationId xmlns:a16="http://schemas.microsoft.com/office/drawing/2014/main" id="{B71C2547-E994-4FFF-BF0A-DA63616EE091}"/>
              </a:ext>
            </a:extLst>
          </p:cNvPr>
          <p:cNvSpPr>
            <a:spLocks noGrp="1"/>
          </p:cNvSpPr>
          <p:nvPr>
            <p:ph type="ftr" sz="quarter" idx="11"/>
          </p:nvPr>
        </p:nvSpPr>
        <p:spPr/>
        <p:txBody>
          <a:bodyPr/>
          <a:lstStyle/>
          <a:p>
            <a:r>
              <a:rPr lang="en-US"/>
              <a:t>Group 7 - MS AAI - AAI-500-A1 Final Project</a:t>
            </a:r>
            <a:endParaRPr lang="en-US" dirty="0"/>
          </a:p>
        </p:txBody>
      </p:sp>
      <p:sp>
        <p:nvSpPr>
          <p:cNvPr id="5" name="Date Placeholder 4">
            <a:extLst>
              <a:ext uri="{FF2B5EF4-FFF2-40B4-BE49-F238E27FC236}">
                <a16:creationId xmlns:a16="http://schemas.microsoft.com/office/drawing/2014/main" id="{E86F6388-7CAB-4E56-A490-CA1CA7E10F4E}"/>
              </a:ext>
            </a:extLst>
          </p:cNvPr>
          <p:cNvSpPr>
            <a:spLocks noGrp="1"/>
          </p:cNvSpPr>
          <p:nvPr>
            <p:ph type="dt" sz="half" idx="10"/>
          </p:nvPr>
        </p:nvSpPr>
        <p:spPr/>
        <p:txBody>
          <a:bodyPr/>
          <a:lstStyle/>
          <a:p>
            <a:r>
              <a:rPr lang="en-US"/>
              <a:t>ML Approach: Predict Superconductor Tc</a:t>
            </a:r>
            <a:endParaRPr lang="en-US" dirty="0"/>
          </a:p>
        </p:txBody>
      </p:sp>
      <p:sp>
        <p:nvSpPr>
          <p:cNvPr id="6" name="Slide Number Placeholder 5">
            <a:extLst>
              <a:ext uri="{FF2B5EF4-FFF2-40B4-BE49-F238E27FC236}">
                <a16:creationId xmlns:a16="http://schemas.microsoft.com/office/drawing/2014/main" id="{DDEFAB6B-ECB5-4302-955E-DD6DA12BA9AC}"/>
              </a:ext>
            </a:extLst>
          </p:cNvPr>
          <p:cNvSpPr>
            <a:spLocks noGrp="1"/>
          </p:cNvSpPr>
          <p:nvPr>
            <p:ph type="sldNum" sz="quarter" idx="12"/>
          </p:nvPr>
        </p:nvSpPr>
        <p:spPr/>
        <p:txBody>
          <a:bodyPr/>
          <a:lstStyle/>
          <a:p>
            <a:fld id="{BE3F5C9C-0342-4B99-BAD1-1464271CBC9E}" type="slidenum">
              <a:rPr lang="en-US" smtClean="0"/>
              <a:t>20</a:t>
            </a:fld>
            <a:endParaRPr lang="en-US" dirty="0"/>
          </a:p>
        </p:txBody>
      </p:sp>
      <p:pic>
        <p:nvPicPr>
          <p:cNvPr id="8" name="Picture 7">
            <a:extLst>
              <a:ext uri="{FF2B5EF4-FFF2-40B4-BE49-F238E27FC236}">
                <a16:creationId xmlns:a16="http://schemas.microsoft.com/office/drawing/2014/main" id="{3D88346E-91B1-3DE5-33F6-D51E77E5293F}"/>
              </a:ext>
            </a:extLst>
          </p:cNvPr>
          <p:cNvPicPr>
            <a:picLocks noChangeAspect="1"/>
          </p:cNvPicPr>
          <p:nvPr/>
        </p:nvPicPr>
        <p:blipFill>
          <a:blip r:embed="rId2"/>
          <a:stretch>
            <a:fillRect/>
          </a:stretch>
        </p:blipFill>
        <p:spPr>
          <a:xfrm>
            <a:off x="3320143" y="3336471"/>
            <a:ext cx="4925786" cy="2857500"/>
          </a:xfrm>
          <a:prstGeom prst="rect">
            <a:avLst/>
          </a:prstGeom>
        </p:spPr>
      </p:pic>
    </p:spTree>
    <p:extLst>
      <p:ext uri="{BB962C8B-B14F-4D97-AF65-F5344CB8AC3E}">
        <p14:creationId xmlns:p14="http://schemas.microsoft.com/office/powerpoint/2010/main" val="26862867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AC34A5F-576E-4BE9-9DE2-F39C01D7E395}"/>
              </a:ext>
            </a:extLst>
          </p:cNvPr>
          <p:cNvSpPr>
            <a:spLocks noGrp="1"/>
          </p:cNvSpPr>
          <p:nvPr>
            <p:ph type="title"/>
          </p:nvPr>
        </p:nvSpPr>
        <p:spPr/>
        <p:txBody>
          <a:bodyPr>
            <a:normAutofit/>
          </a:bodyPr>
          <a:lstStyle/>
          <a:p>
            <a:pPr algn="ctr"/>
            <a:r>
              <a:rPr lang="en-US" sz="5400" b="1" dirty="0"/>
              <a:t>Thank You</a:t>
            </a:r>
          </a:p>
        </p:txBody>
      </p:sp>
      <p:sp>
        <p:nvSpPr>
          <p:cNvPr id="2" name="Footer Placeholder 1">
            <a:extLst>
              <a:ext uri="{FF2B5EF4-FFF2-40B4-BE49-F238E27FC236}">
                <a16:creationId xmlns:a16="http://schemas.microsoft.com/office/drawing/2014/main" id="{454AC21D-35BE-478E-B4D2-B160EE93C6B8}"/>
              </a:ext>
            </a:extLst>
          </p:cNvPr>
          <p:cNvSpPr>
            <a:spLocks noGrp="1"/>
          </p:cNvSpPr>
          <p:nvPr>
            <p:ph type="ftr" sz="quarter" idx="11"/>
          </p:nvPr>
        </p:nvSpPr>
        <p:spPr/>
        <p:txBody>
          <a:bodyPr/>
          <a:lstStyle/>
          <a:p>
            <a:r>
              <a:rPr lang="en-US"/>
              <a:t>Group 7 - MS AAI - AAI-500-A1 Final Project</a:t>
            </a:r>
          </a:p>
        </p:txBody>
      </p:sp>
      <p:sp>
        <p:nvSpPr>
          <p:cNvPr id="3" name="Date Placeholder 2">
            <a:extLst>
              <a:ext uri="{FF2B5EF4-FFF2-40B4-BE49-F238E27FC236}">
                <a16:creationId xmlns:a16="http://schemas.microsoft.com/office/drawing/2014/main" id="{6F42385D-48B8-44A2-9669-EE29B5888303}"/>
              </a:ext>
            </a:extLst>
          </p:cNvPr>
          <p:cNvSpPr>
            <a:spLocks noGrp="1"/>
          </p:cNvSpPr>
          <p:nvPr>
            <p:ph type="dt" sz="half" idx="10"/>
          </p:nvPr>
        </p:nvSpPr>
        <p:spPr/>
        <p:txBody>
          <a:bodyPr/>
          <a:lstStyle/>
          <a:p>
            <a:r>
              <a:rPr lang="en-US"/>
              <a:t>ML Approach: Predict Superconductor Tc</a:t>
            </a:r>
          </a:p>
        </p:txBody>
      </p:sp>
      <p:sp>
        <p:nvSpPr>
          <p:cNvPr id="6" name="Slide Number Placeholder 5">
            <a:extLst>
              <a:ext uri="{FF2B5EF4-FFF2-40B4-BE49-F238E27FC236}">
                <a16:creationId xmlns:a16="http://schemas.microsoft.com/office/drawing/2014/main" id="{1A7316D1-DB81-47FF-93CD-39EE509B6E37}"/>
              </a:ext>
            </a:extLst>
          </p:cNvPr>
          <p:cNvSpPr>
            <a:spLocks noGrp="1"/>
          </p:cNvSpPr>
          <p:nvPr>
            <p:ph type="sldNum" sz="quarter" idx="12"/>
          </p:nvPr>
        </p:nvSpPr>
        <p:spPr/>
        <p:txBody>
          <a:bodyPr/>
          <a:lstStyle/>
          <a:p>
            <a:fld id="{BE3F5C9C-0342-4B99-BAD1-1464271CBC9E}" type="slidenum">
              <a:rPr lang="en-US" smtClean="0"/>
              <a:t>21</a:t>
            </a:fld>
            <a:endParaRPr lang="en-US"/>
          </a:p>
        </p:txBody>
      </p:sp>
    </p:spTree>
    <p:extLst>
      <p:ext uri="{BB962C8B-B14F-4D97-AF65-F5344CB8AC3E}">
        <p14:creationId xmlns:p14="http://schemas.microsoft.com/office/powerpoint/2010/main" val="1040699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1E790-7F5B-4D35-A189-8E4E1B409984}"/>
              </a:ext>
            </a:extLst>
          </p:cNvPr>
          <p:cNvSpPr>
            <a:spLocks noGrp="1"/>
          </p:cNvSpPr>
          <p:nvPr>
            <p:ph type="title"/>
          </p:nvPr>
        </p:nvSpPr>
        <p:spPr/>
        <p:txBody>
          <a:bodyPr/>
          <a:lstStyle/>
          <a:p>
            <a:r>
              <a:rPr lang="en-US" b="1" dirty="0"/>
              <a:t>Approach</a:t>
            </a:r>
          </a:p>
        </p:txBody>
      </p:sp>
      <p:sp>
        <p:nvSpPr>
          <p:cNvPr id="3" name="Content Placeholder 2">
            <a:extLst>
              <a:ext uri="{FF2B5EF4-FFF2-40B4-BE49-F238E27FC236}">
                <a16:creationId xmlns:a16="http://schemas.microsoft.com/office/drawing/2014/main" id="{AD9C1D6F-01C1-4D16-82A3-7185EB073A95}"/>
              </a:ext>
            </a:extLst>
          </p:cNvPr>
          <p:cNvSpPr>
            <a:spLocks noGrp="1"/>
          </p:cNvSpPr>
          <p:nvPr>
            <p:ph idx="1"/>
          </p:nvPr>
        </p:nvSpPr>
        <p:spPr>
          <a:xfrm>
            <a:off x="428367" y="1128583"/>
            <a:ext cx="10631519" cy="4640845"/>
          </a:xfrm>
        </p:spPr>
        <p:txBody>
          <a:bodyPr>
            <a:normAutofit/>
          </a:bodyPr>
          <a:lstStyle/>
          <a:p>
            <a:r>
              <a:rPr lang="en-US" sz="2400" dirty="0"/>
              <a:t>Utilized dataset (</a:t>
            </a:r>
            <a:r>
              <a:rPr lang="en-US" sz="2400" dirty="0">
                <a:hlinkClick r:id="rId2"/>
              </a:rPr>
              <a:t>https://archive.ics.uci.edu/dataset/464/superconductivty+dat</a:t>
            </a:r>
            <a:r>
              <a:rPr lang="en-US" sz="2400" dirty="0"/>
              <a:t>) from UCI comprising of 21,263 super conductor elements, each characterized by 82 features.</a:t>
            </a:r>
          </a:p>
          <a:p>
            <a:pPr marL="0" indent="0">
              <a:buNone/>
            </a:pPr>
            <a:endParaRPr lang="en-US" sz="1050" dirty="0"/>
          </a:p>
          <a:p>
            <a:r>
              <a:rPr lang="en-US" sz="2400" dirty="0"/>
              <a:t>Applied machine learning modeling by selecting 30 most influential features using mutual info regression.</a:t>
            </a:r>
          </a:p>
          <a:p>
            <a:pPr marL="0" indent="0">
              <a:buNone/>
            </a:pPr>
            <a:endParaRPr lang="en-US" sz="1050" dirty="0"/>
          </a:p>
          <a:p>
            <a:r>
              <a:rPr lang="en-US" sz="2400" dirty="0"/>
              <a:t>Employed and compared results from multiple regression models such as Linear regression, Random Forest, Gradient Boosting and </a:t>
            </a:r>
            <a:r>
              <a:rPr lang="en-US" sz="2400" dirty="0" err="1"/>
              <a:t>XGBoost</a:t>
            </a:r>
            <a:r>
              <a:rPr lang="en-US" sz="2400" dirty="0"/>
              <a:t>.</a:t>
            </a:r>
          </a:p>
          <a:p>
            <a:endParaRPr lang="en-US" sz="1200" dirty="0"/>
          </a:p>
          <a:p>
            <a:r>
              <a:rPr lang="en-US" sz="2400" dirty="0"/>
              <a:t>The best results are produced by the XGBoost model, after hyperparameter tuning achieving a RMSE of 9.75 on the test set and explaining 91.6% of the variance in critical temperature. </a:t>
            </a:r>
          </a:p>
          <a:p>
            <a:pPr marL="0" indent="0">
              <a:buNone/>
            </a:pPr>
            <a:endParaRPr lang="en-US" dirty="0"/>
          </a:p>
        </p:txBody>
      </p:sp>
      <p:sp>
        <p:nvSpPr>
          <p:cNvPr id="4" name="Footer Placeholder 3">
            <a:extLst>
              <a:ext uri="{FF2B5EF4-FFF2-40B4-BE49-F238E27FC236}">
                <a16:creationId xmlns:a16="http://schemas.microsoft.com/office/drawing/2014/main" id="{C9B72990-8E99-4EF2-8613-A607386C9672}"/>
              </a:ext>
            </a:extLst>
          </p:cNvPr>
          <p:cNvSpPr>
            <a:spLocks noGrp="1"/>
          </p:cNvSpPr>
          <p:nvPr>
            <p:ph type="ftr" sz="quarter" idx="11"/>
          </p:nvPr>
        </p:nvSpPr>
        <p:spPr/>
        <p:txBody>
          <a:bodyPr/>
          <a:lstStyle/>
          <a:p>
            <a:r>
              <a:rPr lang="en-US"/>
              <a:t>Group 7 - MS AAI - AAI-500-A1 Final Project</a:t>
            </a:r>
            <a:endParaRPr lang="en-US" dirty="0"/>
          </a:p>
        </p:txBody>
      </p:sp>
      <p:sp>
        <p:nvSpPr>
          <p:cNvPr id="5" name="Date Placeholder 4">
            <a:extLst>
              <a:ext uri="{FF2B5EF4-FFF2-40B4-BE49-F238E27FC236}">
                <a16:creationId xmlns:a16="http://schemas.microsoft.com/office/drawing/2014/main" id="{6F679928-E658-4418-8C56-6EE501C7122F}"/>
              </a:ext>
            </a:extLst>
          </p:cNvPr>
          <p:cNvSpPr>
            <a:spLocks noGrp="1"/>
          </p:cNvSpPr>
          <p:nvPr>
            <p:ph type="dt" sz="half" idx="10"/>
          </p:nvPr>
        </p:nvSpPr>
        <p:spPr/>
        <p:txBody>
          <a:bodyPr/>
          <a:lstStyle/>
          <a:p>
            <a:r>
              <a:rPr lang="en-US"/>
              <a:t>ML Approach: Predict Superconductor Tc</a:t>
            </a:r>
            <a:endParaRPr lang="en-US" dirty="0"/>
          </a:p>
        </p:txBody>
      </p:sp>
      <p:sp>
        <p:nvSpPr>
          <p:cNvPr id="6" name="Slide Number Placeholder 5">
            <a:extLst>
              <a:ext uri="{FF2B5EF4-FFF2-40B4-BE49-F238E27FC236}">
                <a16:creationId xmlns:a16="http://schemas.microsoft.com/office/drawing/2014/main" id="{3BD65070-3214-428D-A7DC-F5CB8679A6A6}"/>
              </a:ext>
            </a:extLst>
          </p:cNvPr>
          <p:cNvSpPr>
            <a:spLocks noGrp="1"/>
          </p:cNvSpPr>
          <p:nvPr>
            <p:ph type="sldNum" sz="quarter" idx="12"/>
          </p:nvPr>
        </p:nvSpPr>
        <p:spPr/>
        <p:txBody>
          <a:bodyPr/>
          <a:lstStyle/>
          <a:p>
            <a:fld id="{BE3F5C9C-0342-4B99-BAD1-1464271CBC9E}" type="slidenum">
              <a:rPr lang="en-US" smtClean="0"/>
              <a:t>3</a:t>
            </a:fld>
            <a:endParaRPr lang="en-US" dirty="0"/>
          </a:p>
        </p:txBody>
      </p:sp>
    </p:spTree>
    <p:extLst>
      <p:ext uri="{BB962C8B-B14F-4D97-AF65-F5344CB8AC3E}">
        <p14:creationId xmlns:p14="http://schemas.microsoft.com/office/powerpoint/2010/main" val="3222776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BD1B9-48A5-42F0-AE0D-F5699694813F}"/>
              </a:ext>
            </a:extLst>
          </p:cNvPr>
          <p:cNvSpPr>
            <a:spLocks noGrp="1"/>
          </p:cNvSpPr>
          <p:nvPr>
            <p:ph type="title"/>
          </p:nvPr>
        </p:nvSpPr>
        <p:spPr>
          <a:xfrm>
            <a:off x="428368" y="136525"/>
            <a:ext cx="11392928" cy="544511"/>
          </a:xfrm>
        </p:spPr>
        <p:txBody>
          <a:bodyPr>
            <a:normAutofit fontScale="90000"/>
          </a:bodyPr>
          <a:lstStyle/>
          <a:p>
            <a:r>
              <a:rPr lang="en-US" b="1" dirty="0"/>
              <a:t>Dataset</a:t>
            </a:r>
          </a:p>
        </p:txBody>
      </p:sp>
      <p:sp>
        <p:nvSpPr>
          <p:cNvPr id="3" name="Content Placeholder 2">
            <a:extLst>
              <a:ext uri="{FF2B5EF4-FFF2-40B4-BE49-F238E27FC236}">
                <a16:creationId xmlns:a16="http://schemas.microsoft.com/office/drawing/2014/main" id="{4318EB0F-33AC-425B-93E9-E5F48FFD4E3C}"/>
              </a:ext>
            </a:extLst>
          </p:cNvPr>
          <p:cNvSpPr>
            <a:spLocks noGrp="1"/>
          </p:cNvSpPr>
          <p:nvPr>
            <p:ph idx="1"/>
          </p:nvPr>
        </p:nvSpPr>
        <p:spPr>
          <a:xfrm>
            <a:off x="428367" y="832758"/>
            <a:ext cx="11392929" cy="1104899"/>
          </a:xfrm>
        </p:spPr>
        <p:txBody>
          <a:bodyPr/>
          <a:lstStyle/>
          <a:p>
            <a:r>
              <a:rPr lang="en-US" sz="2400" dirty="0"/>
              <a:t>21,263 superconductors, each characterized by 82 features.</a:t>
            </a:r>
          </a:p>
          <a:p>
            <a:pPr lvl="1"/>
            <a:r>
              <a:rPr lang="en-US" sz="2000" dirty="0"/>
              <a:t>Target variable: Critical Temperature (Tc)</a:t>
            </a:r>
          </a:p>
          <a:p>
            <a:pPr lvl="1"/>
            <a:r>
              <a:rPr lang="en-US" sz="2000" dirty="0"/>
              <a:t>81 Explanatory variables</a:t>
            </a:r>
          </a:p>
          <a:p>
            <a:pPr marL="457200" lvl="1" indent="0">
              <a:buNone/>
            </a:pPr>
            <a:endParaRPr lang="en-US" sz="2000" dirty="0"/>
          </a:p>
          <a:p>
            <a:pPr marL="457200" lvl="1" indent="0">
              <a:buNone/>
            </a:pPr>
            <a:endParaRPr lang="en-US" sz="2000" dirty="0"/>
          </a:p>
          <a:p>
            <a:pPr marL="457200" lvl="1" indent="0">
              <a:buNone/>
            </a:pPr>
            <a:endParaRPr lang="en-US" dirty="0"/>
          </a:p>
          <a:p>
            <a:pPr marL="457200" lvl="1" indent="0">
              <a:buNone/>
            </a:pPr>
            <a:endParaRPr lang="en-US" dirty="0"/>
          </a:p>
          <a:p>
            <a:pPr marL="457200" lvl="1" indent="0">
              <a:buNone/>
            </a:pPr>
            <a:endParaRPr lang="en-US" dirty="0"/>
          </a:p>
        </p:txBody>
      </p:sp>
      <p:sp>
        <p:nvSpPr>
          <p:cNvPr id="6" name="Slide Number Placeholder 5">
            <a:extLst>
              <a:ext uri="{FF2B5EF4-FFF2-40B4-BE49-F238E27FC236}">
                <a16:creationId xmlns:a16="http://schemas.microsoft.com/office/drawing/2014/main" id="{0070D2E5-CC0E-476B-AF93-6B0299759E0B}"/>
              </a:ext>
            </a:extLst>
          </p:cNvPr>
          <p:cNvSpPr>
            <a:spLocks noGrp="1"/>
          </p:cNvSpPr>
          <p:nvPr>
            <p:ph type="sldNum" sz="quarter" idx="12"/>
          </p:nvPr>
        </p:nvSpPr>
        <p:spPr/>
        <p:txBody>
          <a:bodyPr/>
          <a:lstStyle/>
          <a:p>
            <a:fld id="{BE3F5C9C-0342-4B99-BAD1-1464271CBC9E}" type="slidenum">
              <a:rPr lang="en-US" smtClean="0"/>
              <a:t>4</a:t>
            </a:fld>
            <a:endParaRPr lang="en-US" dirty="0"/>
          </a:p>
        </p:txBody>
      </p:sp>
      <p:grpSp>
        <p:nvGrpSpPr>
          <p:cNvPr id="7" name="Group 6">
            <a:extLst>
              <a:ext uri="{FF2B5EF4-FFF2-40B4-BE49-F238E27FC236}">
                <a16:creationId xmlns:a16="http://schemas.microsoft.com/office/drawing/2014/main" id="{FE23ECCF-6927-DC18-061D-30944E087C3F}"/>
              </a:ext>
            </a:extLst>
          </p:cNvPr>
          <p:cNvGrpSpPr/>
          <p:nvPr/>
        </p:nvGrpSpPr>
        <p:grpSpPr>
          <a:xfrm>
            <a:off x="446299" y="2097277"/>
            <a:ext cx="2778629" cy="3680765"/>
            <a:chOff x="1472163" y="814278"/>
            <a:chExt cx="4760686" cy="4915825"/>
          </a:xfrm>
        </p:grpSpPr>
        <p:sp>
          <p:nvSpPr>
            <p:cNvPr id="8" name="Freeform: Shape 7">
              <a:extLst>
                <a:ext uri="{FF2B5EF4-FFF2-40B4-BE49-F238E27FC236}">
                  <a16:creationId xmlns:a16="http://schemas.microsoft.com/office/drawing/2014/main" id="{24A6CB8D-AD4C-E6F1-498B-2D7599F11B88}"/>
                </a:ext>
              </a:extLst>
            </p:cNvPr>
            <p:cNvSpPr/>
            <p:nvPr/>
          </p:nvSpPr>
          <p:spPr>
            <a:xfrm>
              <a:off x="1472163" y="814278"/>
              <a:ext cx="4760686" cy="662980"/>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600" kern="1200" dirty="0"/>
                <a:t>Atomic Mass</a:t>
              </a:r>
            </a:p>
          </p:txBody>
        </p:sp>
        <p:sp>
          <p:nvSpPr>
            <p:cNvPr id="9" name="Freeform: Shape 8">
              <a:extLst>
                <a:ext uri="{FF2B5EF4-FFF2-40B4-BE49-F238E27FC236}">
                  <a16:creationId xmlns:a16="http://schemas.microsoft.com/office/drawing/2014/main" id="{D5852E6C-51E2-370D-EC44-5C4E2B392506}"/>
                </a:ext>
              </a:extLst>
            </p:cNvPr>
            <p:cNvSpPr/>
            <p:nvPr/>
          </p:nvSpPr>
          <p:spPr>
            <a:xfrm>
              <a:off x="1472163" y="1532489"/>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600" kern="1200" dirty="0"/>
                <a:t>First Ionization Energy</a:t>
              </a:r>
            </a:p>
          </p:txBody>
        </p:sp>
        <p:sp>
          <p:nvSpPr>
            <p:cNvPr id="10" name="Freeform: Shape 9">
              <a:extLst>
                <a:ext uri="{FF2B5EF4-FFF2-40B4-BE49-F238E27FC236}">
                  <a16:creationId xmlns:a16="http://schemas.microsoft.com/office/drawing/2014/main" id="{AE535A2E-B92D-8E56-CC40-973EFAD85AB3}"/>
                </a:ext>
              </a:extLst>
            </p:cNvPr>
            <p:cNvSpPr/>
            <p:nvPr/>
          </p:nvSpPr>
          <p:spPr>
            <a:xfrm>
              <a:off x="1472163" y="2140039"/>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600" kern="1200" dirty="0"/>
                <a:t>Atomic Radius</a:t>
              </a:r>
            </a:p>
          </p:txBody>
        </p:sp>
        <p:sp>
          <p:nvSpPr>
            <p:cNvPr id="11" name="Freeform: Shape 10">
              <a:extLst>
                <a:ext uri="{FF2B5EF4-FFF2-40B4-BE49-F238E27FC236}">
                  <a16:creationId xmlns:a16="http://schemas.microsoft.com/office/drawing/2014/main" id="{E1184E36-E898-4263-54CA-C6B5C936A6AD}"/>
                </a:ext>
              </a:extLst>
            </p:cNvPr>
            <p:cNvSpPr/>
            <p:nvPr/>
          </p:nvSpPr>
          <p:spPr>
            <a:xfrm>
              <a:off x="1472163" y="2747588"/>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600" kern="1200" dirty="0"/>
                <a:t>Density</a:t>
              </a:r>
            </a:p>
          </p:txBody>
        </p:sp>
        <p:sp>
          <p:nvSpPr>
            <p:cNvPr id="12" name="Freeform: Shape 11">
              <a:extLst>
                <a:ext uri="{FF2B5EF4-FFF2-40B4-BE49-F238E27FC236}">
                  <a16:creationId xmlns:a16="http://schemas.microsoft.com/office/drawing/2014/main" id="{7934CC4A-1562-7656-0C23-3F2E741C3B28}"/>
                </a:ext>
              </a:extLst>
            </p:cNvPr>
            <p:cNvSpPr/>
            <p:nvPr/>
          </p:nvSpPr>
          <p:spPr>
            <a:xfrm>
              <a:off x="1472163" y="3355138"/>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600" kern="1200" dirty="0"/>
                <a:t>Electron Affinity</a:t>
              </a:r>
            </a:p>
          </p:txBody>
        </p:sp>
        <p:sp>
          <p:nvSpPr>
            <p:cNvPr id="13" name="Freeform: Shape 12">
              <a:extLst>
                <a:ext uri="{FF2B5EF4-FFF2-40B4-BE49-F238E27FC236}">
                  <a16:creationId xmlns:a16="http://schemas.microsoft.com/office/drawing/2014/main" id="{4440A403-702B-C05C-D21F-521CB8C5E617}"/>
                </a:ext>
              </a:extLst>
            </p:cNvPr>
            <p:cNvSpPr/>
            <p:nvPr/>
          </p:nvSpPr>
          <p:spPr>
            <a:xfrm>
              <a:off x="1472163" y="3962687"/>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600" kern="1200" dirty="0"/>
                <a:t>Fusion Heat</a:t>
              </a:r>
            </a:p>
          </p:txBody>
        </p:sp>
        <p:sp>
          <p:nvSpPr>
            <p:cNvPr id="14" name="Freeform: Shape 13">
              <a:extLst>
                <a:ext uri="{FF2B5EF4-FFF2-40B4-BE49-F238E27FC236}">
                  <a16:creationId xmlns:a16="http://schemas.microsoft.com/office/drawing/2014/main" id="{3D928760-63B2-2785-6241-F1450EFC3E35}"/>
                </a:ext>
              </a:extLst>
            </p:cNvPr>
            <p:cNvSpPr/>
            <p:nvPr/>
          </p:nvSpPr>
          <p:spPr>
            <a:xfrm>
              <a:off x="1472163" y="4570237"/>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600" kern="1200" dirty="0"/>
                <a:t>Thermal Conductivity</a:t>
              </a:r>
            </a:p>
          </p:txBody>
        </p:sp>
        <p:sp>
          <p:nvSpPr>
            <p:cNvPr id="15" name="Freeform: Shape 14">
              <a:extLst>
                <a:ext uri="{FF2B5EF4-FFF2-40B4-BE49-F238E27FC236}">
                  <a16:creationId xmlns:a16="http://schemas.microsoft.com/office/drawing/2014/main" id="{B7CEE3A0-288D-2EA6-C6D4-0DBA52FDC555}"/>
                </a:ext>
              </a:extLst>
            </p:cNvPr>
            <p:cNvSpPr/>
            <p:nvPr/>
          </p:nvSpPr>
          <p:spPr>
            <a:xfrm>
              <a:off x="1472163" y="5177786"/>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600" kern="1200" dirty="0"/>
                <a:t>Valence</a:t>
              </a:r>
            </a:p>
          </p:txBody>
        </p:sp>
      </p:grpSp>
      <p:grpSp>
        <p:nvGrpSpPr>
          <p:cNvPr id="16" name="Group 15">
            <a:extLst>
              <a:ext uri="{FF2B5EF4-FFF2-40B4-BE49-F238E27FC236}">
                <a16:creationId xmlns:a16="http://schemas.microsoft.com/office/drawing/2014/main" id="{E9D2FA97-BA98-25C8-ADD7-4588D7573CEB}"/>
              </a:ext>
            </a:extLst>
          </p:cNvPr>
          <p:cNvGrpSpPr/>
          <p:nvPr/>
        </p:nvGrpSpPr>
        <p:grpSpPr>
          <a:xfrm>
            <a:off x="4516594" y="2101392"/>
            <a:ext cx="3101918" cy="2819851"/>
            <a:chOff x="1472163" y="924940"/>
            <a:chExt cx="4760686" cy="4805163"/>
          </a:xfrm>
        </p:grpSpPr>
        <p:sp>
          <p:nvSpPr>
            <p:cNvPr id="17" name="Freeform: Shape 16">
              <a:extLst>
                <a:ext uri="{FF2B5EF4-FFF2-40B4-BE49-F238E27FC236}">
                  <a16:creationId xmlns:a16="http://schemas.microsoft.com/office/drawing/2014/main" id="{6BBDC9E7-5A23-C1D8-8EFC-8AA385BCBD1A}"/>
                </a:ext>
              </a:extLst>
            </p:cNvPr>
            <p:cNvSpPr/>
            <p:nvPr/>
          </p:nvSpPr>
          <p:spPr>
            <a:xfrm>
              <a:off x="1472163" y="924940"/>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kern="1200" dirty="0"/>
                <a:t>Mean</a:t>
              </a:r>
            </a:p>
          </p:txBody>
        </p:sp>
        <p:sp>
          <p:nvSpPr>
            <p:cNvPr id="18" name="Freeform: Shape 17">
              <a:extLst>
                <a:ext uri="{FF2B5EF4-FFF2-40B4-BE49-F238E27FC236}">
                  <a16:creationId xmlns:a16="http://schemas.microsoft.com/office/drawing/2014/main" id="{63C9C601-6EE7-FE37-25EF-A216AA3AE1E0}"/>
                </a:ext>
              </a:extLst>
            </p:cNvPr>
            <p:cNvSpPr/>
            <p:nvPr/>
          </p:nvSpPr>
          <p:spPr>
            <a:xfrm>
              <a:off x="1472163" y="1532489"/>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kern="1200" dirty="0"/>
                <a:t>Weighted Mean</a:t>
              </a:r>
            </a:p>
          </p:txBody>
        </p:sp>
        <p:sp>
          <p:nvSpPr>
            <p:cNvPr id="19" name="Freeform: Shape 18">
              <a:extLst>
                <a:ext uri="{FF2B5EF4-FFF2-40B4-BE49-F238E27FC236}">
                  <a16:creationId xmlns:a16="http://schemas.microsoft.com/office/drawing/2014/main" id="{84D0C4CD-B2F6-E1B4-B3A0-9044E2272181}"/>
                </a:ext>
              </a:extLst>
            </p:cNvPr>
            <p:cNvSpPr/>
            <p:nvPr/>
          </p:nvSpPr>
          <p:spPr>
            <a:xfrm>
              <a:off x="1472163" y="2140039"/>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kern="1200" dirty="0"/>
                <a:t>Geometric Mean</a:t>
              </a:r>
            </a:p>
          </p:txBody>
        </p:sp>
        <p:sp>
          <p:nvSpPr>
            <p:cNvPr id="20" name="Freeform: Shape 19">
              <a:extLst>
                <a:ext uri="{FF2B5EF4-FFF2-40B4-BE49-F238E27FC236}">
                  <a16:creationId xmlns:a16="http://schemas.microsoft.com/office/drawing/2014/main" id="{E82C7F25-2A5C-E7C8-46CD-349EEC11DC0E}"/>
                </a:ext>
              </a:extLst>
            </p:cNvPr>
            <p:cNvSpPr/>
            <p:nvPr/>
          </p:nvSpPr>
          <p:spPr>
            <a:xfrm>
              <a:off x="1472163" y="2747588"/>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dirty="0"/>
                <a:t>Weighted Geometric Mean</a:t>
              </a:r>
              <a:endParaRPr lang="en-US" sz="1400" kern="1200" dirty="0"/>
            </a:p>
          </p:txBody>
        </p:sp>
        <p:sp>
          <p:nvSpPr>
            <p:cNvPr id="21" name="Freeform: Shape 20">
              <a:extLst>
                <a:ext uri="{FF2B5EF4-FFF2-40B4-BE49-F238E27FC236}">
                  <a16:creationId xmlns:a16="http://schemas.microsoft.com/office/drawing/2014/main" id="{1C1419F7-6F32-921F-FF29-3076FA7E9D6C}"/>
                </a:ext>
              </a:extLst>
            </p:cNvPr>
            <p:cNvSpPr/>
            <p:nvPr/>
          </p:nvSpPr>
          <p:spPr>
            <a:xfrm>
              <a:off x="1472163" y="3355138"/>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kern="1200" dirty="0"/>
                <a:t>Entropy</a:t>
              </a:r>
            </a:p>
          </p:txBody>
        </p:sp>
        <p:sp>
          <p:nvSpPr>
            <p:cNvPr id="22" name="Freeform: Shape 21">
              <a:extLst>
                <a:ext uri="{FF2B5EF4-FFF2-40B4-BE49-F238E27FC236}">
                  <a16:creationId xmlns:a16="http://schemas.microsoft.com/office/drawing/2014/main" id="{D5734BC6-7026-0EE8-1E86-E216C563133E}"/>
                </a:ext>
              </a:extLst>
            </p:cNvPr>
            <p:cNvSpPr/>
            <p:nvPr/>
          </p:nvSpPr>
          <p:spPr>
            <a:xfrm>
              <a:off x="1472163" y="3962687"/>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kern="1200" dirty="0"/>
                <a:t>Weighted Entropy</a:t>
              </a:r>
            </a:p>
          </p:txBody>
        </p:sp>
        <p:sp>
          <p:nvSpPr>
            <p:cNvPr id="23" name="Freeform: Shape 22">
              <a:extLst>
                <a:ext uri="{FF2B5EF4-FFF2-40B4-BE49-F238E27FC236}">
                  <a16:creationId xmlns:a16="http://schemas.microsoft.com/office/drawing/2014/main" id="{1927B040-7222-A373-32A9-4E0DB5182A5B}"/>
                </a:ext>
              </a:extLst>
            </p:cNvPr>
            <p:cNvSpPr/>
            <p:nvPr/>
          </p:nvSpPr>
          <p:spPr>
            <a:xfrm>
              <a:off x="1472163" y="4570237"/>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kern="1200" dirty="0"/>
                <a:t>Range</a:t>
              </a:r>
            </a:p>
          </p:txBody>
        </p:sp>
        <p:sp>
          <p:nvSpPr>
            <p:cNvPr id="24" name="Freeform: Shape 23">
              <a:extLst>
                <a:ext uri="{FF2B5EF4-FFF2-40B4-BE49-F238E27FC236}">
                  <a16:creationId xmlns:a16="http://schemas.microsoft.com/office/drawing/2014/main" id="{38097A74-1CB9-580F-DEA6-59D54CA9924C}"/>
                </a:ext>
              </a:extLst>
            </p:cNvPr>
            <p:cNvSpPr/>
            <p:nvPr/>
          </p:nvSpPr>
          <p:spPr>
            <a:xfrm>
              <a:off x="1472163" y="5177786"/>
              <a:ext cx="4760686" cy="55231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kern="1200" dirty="0"/>
                <a:t>Weighted Range</a:t>
              </a:r>
            </a:p>
          </p:txBody>
        </p:sp>
      </p:grpSp>
      <p:sp>
        <p:nvSpPr>
          <p:cNvPr id="25" name="Freeform: Shape 24">
            <a:extLst>
              <a:ext uri="{FF2B5EF4-FFF2-40B4-BE49-F238E27FC236}">
                <a16:creationId xmlns:a16="http://schemas.microsoft.com/office/drawing/2014/main" id="{408188E0-A512-F8FB-3EB5-E90A8BA4416B}"/>
              </a:ext>
            </a:extLst>
          </p:cNvPr>
          <p:cNvSpPr/>
          <p:nvPr/>
        </p:nvSpPr>
        <p:spPr>
          <a:xfrm>
            <a:off x="4516595" y="4996697"/>
            <a:ext cx="3101918" cy="316512"/>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dirty="0"/>
              <a:t>Standard Deviation</a:t>
            </a:r>
            <a:endParaRPr lang="en-US" sz="1400" kern="1200" dirty="0"/>
          </a:p>
        </p:txBody>
      </p:sp>
      <p:sp>
        <p:nvSpPr>
          <p:cNvPr id="26" name="Freeform: Shape 25">
            <a:extLst>
              <a:ext uri="{FF2B5EF4-FFF2-40B4-BE49-F238E27FC236}">
                <a16:creationId xmlns:a16="http://schemas.microsoft.com/office/drawing/2014/main" id="{D9FF4B63-124B-6230-5C40-57D793D7FC11}"/>
              </a:ext>
            </a:extLst>
          </p:cNvPr>
          <p:cNvSpPr/>
          <p:nvPr/>
        </p:nvSpPr>
        <p:spPr>
          <a:xfrm>
            <a:off x="4516595" y="5357867"/>
            <a:ext cx="3124282" cy="380325"/>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400" dirty="0"/>
              <a:t>Weighted Standard Deviation</a:t>
            </a:r>
            <a:endParaRPr lang="en-US" sz="1400" kern="1200" dirty="0"/>
          </a:p>
        </p:txBody>
      </p:sp>
      <p:sp>
        <p:nvSpPr>
          <p:cNvPr id="27" name="Freeform: Shape 26">
            <a:extLst>
              <a:ext uri="{FF2B5EF4-FFF2-40B4-BE49-F238E27FC236}">
                <a16:creationId xmlns:a16="http://schemas.microsoft.com/office/drawing/2014/main" id="{FB69A3C8-AA7E-6A1E-0357-EB3776816064}"/>
              </a:ext>
            </a:extLst>
          </p:cNvPr>
          <p:cNvSpPr/>
          <p:nvPr/>
        </p:nvSpPr>
        <p:spPr>
          <a:xfrm>
            <a:off x="433307" y="5788305"/>
            <a:ext cx="7207569" cy="379077"/>
          </a:xfrm>
          <a:custGeom>
            <a:avLst/>
            <a:gdLst>
              <a:gd name="connsiteX0" fmla="*/ 0 w 4760686"/>
              <a:gd name="connsiteY0" fmla="*/ 55232 h 552317"/>
              <a:gd name="connsiteX1" fmla="*/ 55232 w 4760686"/>
              <a:gd name="connsiteY1" fmla="*/ 0 h 552317"/>
              <a:gd name="connsiteX2" fmla="*/ 4705454 w 4760686"/>
              <a:gd name="connsiteY2" fmla="*/ 0 h 552317"/>
              <a:gd name="connsiteX3" fmla="*/ 4760686 w 4760686"/>
              <a:gd name="connsiteY3" fmla="*/ 55232 h 552317"/>
              <a:gd name="connsiteX4" fmla="*/ 4760686 w 4760686"/>
              <a:gd name="connsiteY4" fmla="*/ 497085 h 552317"/>
              <a:gd name="connsiteX5" fmla="*/ 4705454 w 4760686"/>
              <a:gd name="connsiteY5" fmla="*/ 552317 h 552317"/>
              <a:gd name="connsiteX6" fmla="*/ 55232 w 4760686"/>
              <a:gd name="connsiteY6" fmla="*/ 552317 h 552317"/>
              <a:gd name="connsiteX7" fmla="*/ 0 w 4760686"/>
              <a:gd name="connsiteY7" fmla="*/ 497085 h 552317"/>
              <a:gd name="connsiteX8" fmla="*/ 0 w 4760686"/>
              <a:gd name="connsiteY8" fmla="*/ 55232 h 55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0686" h="552317">
                <a:moveTo>
                  <a:pt x="0" y="55232"/>
                </a:moveTo>
                <a:cubicBezTo>
                  <a:pt x="0" y="24728"/>
                  <a:pt x="24728" y="0"/>
                  <a:pt x="55232" y="0"/>
                </a:cubicBezTo>
                <a:lnTo>
                  <a:pt x="4705454" y="0"/>
                </a:lnTo>
                <a:cubicBezTo>
                  <a:pt x="4735958" y="0"/>
                  <a:pt x="4760686" y="24728"/>
                  <a:pt x="4760686" y="55232"/>
                </a:cubicBezTo>
                <a:lnTo>
                  <a:pt x="4760686" y="497085"/>
                </a:lnTo>
                <a:cubicBezTo>
                  <a:pt x="4760686" y="527589"/>
                  <a:pt x="4735958" y="552317"/>
                  <a:pt x="4705454" y="552317"/>
                </a:cubicBezTo>
                <a:lnTo>
                  <a:pt x="55232" y="552317"/>
                </a:lnTo>
                <a:cubicBezTo>
                  <a:pt x="24728" y="552317"/>
                  <a:pt x="0" y="527589"/>
                  <a:pt x="0" y="497085"/>
                </a:cubicBezTo>
                <a:lnTo>
                  <a:pt x="0" y="5523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02618" tIns="95250" rIns="95251" bIns="95250" numCol="1" spcCol="1270" anchor="ctr" anchorCtr="0">
            <a:noAutofit/>
          </a:bodyPr>
          <a:lstStyle/>
          <a:p>
            <a:pPr marL="0" lvl="0" indent="0" defTabSz="1111250">
              <a:lnSpc>
                <a:spcPct val="90000"/>
              </a:lnSpc>
              <a:spcBef>
                <a:spcPct val="0"/>
              </a:spcBef>
              <a:spcAft>
                <a:spcPct val="35000"/>
              </a:spcAft>
              <a:buNone/>
            </a:pPr>
            <a:r>
              <a:rPr lang="en-US" sz="1600" kern="1200" dirty="0"/>
              <a:t>                                     Numbe</a:t>
            </a:r>
            <a:r>
              <a:rPr lang="en-US" sz="1600" dirty="0"/>
              <a:t>r of Elements</a:t>
            </a:r>
            <a:endParaRPr lang="en-US" sz="1600" kern="1200" dirty="0"/>
          </a:p>
        </p:txBody>
      </p:sp>
      <p:sp>
        <p:nvSpPr>
          <p:cNvPr id="28" name="Left Brace 27">
            <a:extLst>
              <a:ext uri="{FF2B5EF4-FFF2-40B4-BE49-F238E27FC236}">
                <a16:creationId xmlns:a16="http://schemas.microsoft.com/office/drawing/2014/main" id="{71F116EC-50B8-F820-DD50-BBE1F92B8A3C}"/>
              </a:ext>
            </a:extLst>
          </p:cNvPr>
          <p:cNvSpPr/>
          <p:nvPr/>
        </p:nvSpPr>
        <p:spPr>
          <a:xfrm>
            <a:off x="3940629" y="2097277"/>
            <a:ext cx="454282" cy="3640915"/>
          </a:xfrm>
          <a:prstGeom prst="leftBrace">
            <a:avLst>
              <a:gd name="adj1" fmla="val 9421"/>
              <a:gd name="adj2" fmla="val 5616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sp>
        <p:nvSpPr>
          <p:cNvPr id="29" name="Rectangle: Rounded Corners 28">
            <a:extLst>
              <a:ext uri="{FF2B5EF4-FFF2-40B4-BE49-F238E27FC236}">
                <a16:creationId xmlns:a16="http://schemas.microsoft.com/office/drawing/2014/main" id="{349F3398-F0CB-2090-3A04-7B275C558573}"/>
              </a:ext>
            </a:extLst>
          </p:cNvPr>
          <p:cNvSpPr/>
          <p:nvPr/>
        </p:nvSpPr>
        <p:spPr>
          <a:xfrm>
            <a:off x="418469" y="2108163"/>
            <a:ext cx="470905" cy="3662689"/>
          </a:xfrm>
          <a:prstGeom prst="roundRect">
            <a:avLst/>
          </a:prstGeom>
        </p:spPr>
        <p:style>
          <a:lnRef idx="2">
            <a:schemeClr val="accent1"/>
          </a:lnRef>
          <a:fillRef idx="1">
            <a:schemeClr val="lt1"/>
          </a:fillRef>
          <a:effectRef idx="0">
            <a:schemeClr val="accent1"/>
          </a:effectRef>
          <a:fontRef idx="minor">
            <a:schemeClr val="dk1"/>
          </a:fontRef>
        </p:style>
        <p:txBody>
          <a:bodyPr vert="vert270" rtlCol="0" anchor="ctr"/>
          <a:lstStyle/>
          <a:p>
            <a:pPr algn="ctr"/>
            <a:r>
              <a:rPr lang="en-US" sz="1600" dirty="0"/>
              <a:t>8 Elemental Properties</a:t>
            </a:r>
          </a:p>
        </p:txBody>
      </p:sp>
      <p:sp>
        <p:nvSpPr>
          <p:cNvPr id="30" name="Rectangle: Rounded Corners 29">
            <a:extLst>
              <a:ext uri="{FF2B5EF4-FFF2-40B4-BE49-F238E27FC236}">
                <a16:creationId xmlns:a16="http://schemas.microsoft.com/office/drawing/2014/main" id="{AF49401D-48BF-7E01-0FBA-BA9AE602C1EB}"/>
              </a:ext>
            </a:extLst>
          </p:cNvPr>
          <p:cNvSpPr/>
          <p:nvPr/>
        </p:nvSpPr>
        <p:spPr>
          <a:xfrm>
            <a:off x="4365037" y="2097277"/>
            <a:ext cx="501844" cy="3640915"/>
          </a:xfrm>
          <a:prstGeom prst="roundRect">
            <a:avLst/>
          </a:prstGeom>
        </p:spPr>
        <p:style>
          <a:lnRef idx="2">
            <a:schemeClr val="accent1"/>
          </a:lnRef>
          <a:fillRef idx="1">
            <a:schemeClr val="lt1"/>
          </a:fillRef>
          <a:effectRef idx="0">
            <a:schemeClr val="accent1"/>
          </a:effectRef>
          <a:fontRef idx="minor">
            <a:schemeClr val="dk1"/>
          </a:fontRef>
        </p:style>
        <p:txBody>
          <a:bodyPr vert="vert270" rtlCol="0" anchor="ctr"/>
          <a:lstStyle/>
          <a:p>
            <a:pPr algn="ctr"/>
            <a:r>
              <a:rPr lang="en-US" sz="1600" dirty="0"/>
              <a:t>10 Statistical Measures</a:t>
            </a:r>
          </a:p>
        </p:txBody>
      </p:sp>
      <p:sp>
        <p:nvSpPr>
          <p:cNvPr id="31" name="TextBox 30">
            <a:extLst>
              <a:ext uri="{FF2B5EF4-FFF2-40B4-BE49-F238E27FC236}">
                <a16:creationId xmlns:a16="http://schemas.microsoft.com/office/drawing/2014/main" id="{D8B25CB1-4088-B28A-6955-DD997ED6DD1D}"/>
              </a:ext>
            </a:extLst>
          </p:cNvPr>
          <p:cNvSpPr txBox="1"/>
          <p:nvPr/>
        </p:nvSpPr>
        <p:spPr>
          <a:xfrm>
            <a:off x="3701471" y="3997573"/>
            <a:ext cx="331457" cy="338554"/>
          </a:xfrm>
          <a:prstGeom prst="rect">
            <a:avLst/>
          </a:prstGeom>
          <a:noFill/>
        </p:spPr>
        <p:txBody>
          <a:bodyPr wrap="square" rtlCol="0">
            <a:spAutoFit/>
          </a:bodyPr>
          <a:lstStyle/>
          <a:p>
            <a:r>
              <a:rPr lang="en-US" sz="1600" b="1" dirty="0"/>
              <a:t>X</a:t>
            </a:r>
          </a:p>
        </p:txBody>
      </p:sp>
      <p:sp>
        <p:nvSpPr>
          <p:cNvPr id="32" name="TextBox 31">
            <a:extLst>
              <a:ext uri="{FF2B5EF4-FFF2-40B4-BE49-F238E27FC236}">
                <a16:creationId xmlns:a16="http://schemas.microsoft.com/office/drawing/2014/main" id="{9C015997-2837-4E30-2937-33BD04A011D4}"/>
              </a:ext>
            </a:extLst>
          </p:cNvPr>
          <p:cNvSpPr txBox="1"/>
          <p:nvPr/>
        </p:nvSpPr>
        <p:spPr>
          <a:xfrm>
            <a:off x="8188848" y="3807547"/>
            <a:ext cx="2040725" cy="584775"/>
          </a:xfrm>
          <a:prstGeom prst="rect">
            <a:avLst/>
          </a:prstGeom>
          <a:noFill/>
        </p:spPr>
        <p:txBody>
          <a:bodyPr wrap="square" rtlCol="0">
            <a:spAutoFit/>
          </a:bodyPr>
          <a:lstStyle/>
          <a:p>
            <a:r>
              <a:rPr lang="en-US" sz="1600" b="1" dirty="0"/>
              <a:t>8x10 + 1 = 81</a:t>
            </a:r>
          </a:p>
          <a:p>
            <a:r>
              <a:rPr lang="en-US" sz="1600" b="1" dirty="0"/>
              <a:t>Explanatory Variables</a:t>
            </a:r>
          </a:p>
        </p:txBody>
      </p:sp>
      <p:sp>
        <p:nvSpPr>
          <p:cNvPr id="33" name="Footer Placeholder 47">
            <a:extLst>
              <a:ext uri="{FF2B5EF4-FFF2-40B4-BE49-F238E27FC236}">
                <a16:creationId xmlns:a16="http://schemas.microsoft.com/office/drawing/2014/main" id="{082856ED-77E0-71EF-E4AB-8645D385AA06}"/>
              </a:ext>
            </a:extLst>
          </p:cNvPr>
          <p:cNvSpPr>
            <a:spLocks noGrp="1"/>
          </p:cNvSpPr>
          <p:nvPr>
            <p:ph type="ftr" sz="quarter" idx="11"/>
          </p:nvPr>
        </p:nvSpPr>
        <p:spPr>
          <a:xfrm>
            <a:off x="4141998" y="6403797"/>
            <a:ext cx="3727978" cy="317677"/>
          </a:xfrm>
        </p:spPr>
        <p:txBody>
          <a:bodyPr/>
          <a:lstStyle/>
          <a:p>
            <a:r>
              <a:rPr lang="en-US" sz="1100" dirty="0"/>
              <a:t>Group 7 - MS AAI - AAI-500-A1 Final Project</a:t>
            </a:r>
          </a:p>
        </p:txBody>
      </p:sp>
      <p:sp>
        <p:nvSpPr>
          <p:cNvPr id="34" name="Date Placeholder 48">
            <a:extLst>
              <a:ext uri="{FF2B5EF4-FFF2-40B4-BE49-F238E27FC236}">
                <a16:creationId xmlns:a16="http://schemas.microsoft.com/office/drawing/2014/main" id="{B336270D-5966-5B03-4488-30EB1681E311}"/>
              </a:ext>
            </a:extLst>
          </p:cNvPr>
          <p:cNvSpPr>
            <a:spLocks noGrp="1"/>
          </p:cNvSpPr>
          <p:nvPr>
            <p:ph type="dt" sz="half" idx="10"/>
          </p:nvPr>
        </p:nvSpPr>
        <p:spPr>
          <a:xfrm>
            <a:off x="561144" y="6403796"/>
            <a:ext cx="2485318" cy="317677"/>
          </a:xfrm>
        </p:spPr>
        <p:txBody>
          <a:bodyPr/>
          <a:lstStyle/>
          <a:p>
            <a:r>
              <a:rPr lang="en-US" sz="1100" dirty="0"/>
              <a:t>ML Approach: Predict Superconductor Tc</a:t>
            </a:r>
          </a:p>
        </p:txBody>
      </p:sp>
      <p:sp>
        <p:nvSpPr>
          <p:cNvPr id="35" name="Slide Number Placeholder 49">
            <a:extLst>
              <a:ext uri="{FF2B5EF4-FFF2-40B4-BE49-F238E27FC236}">
                <a16:creationId xmlns:a16="http://schemas.microsoft.com/office/drawing/2014/main" id="{EB334613-2CAB-5AB2-8BF0-196ACD7DBFD5}"/>
              </a:ext>
            </a:extLst>
          </p:cNvPr>
          <p:cNvSpPr txBox="1">
            <a:spLocks/>
          </p:cNvSpPr>
          <p:nvPr/>
        </p:nvSpPr>
        <p:spPr>
          <a:xfrm>
            <a:off x="9048175" y="6403795"/>
            <a:ext cx="2485318" cy="317677"/>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E3F5C9C-0342-4B99-BAD1-1464271CBC9E}" type="slidenum">
              <a:rPr lang="en-US" sz="1100" smtClean="0"/>
              <a:pPr/>
              <a:t>4</a:t>
            </a:fld>
            <a:endParaRPr lang="en-US" sz="1100"/>
          </a:p>
        </p:txBody>
      </p:sp>
      <p:sp>
        <p:nvSpPr>
          <p:cNvPr id="36" name="Left Brace 35">
            <a:extLst>
              <a:ext uri="{FF2B5EF4-FFF2-40B4-BE49-F238E27FC236}">
                <a16:creationId xmlns:a16="http://schemas.microsoft.com/office/drawing/2014/main" id="{A8AEB564-7EBC-A09B-DDB5-E1F1E287C0B0}"/>
              </a:ext>
            </a:extLst>
          </p:cNvPr>
          <p:cNvSpPr/>
          <p:nvPr/>
        </p:nvSpPr>
        <p:spPr>
          <a:xfrm flipH="1">
            <a:off x="3248562" y="2097922"/>
            <a:ext cx="501845" cy="3688608"/>
          </a:xfrm>
          <a:prstGeom prst="leftBrace">
            <a:avLst>
              <a:gd name="adj1" fmla="val 13015"/>
              <a:gd name="adj2" fmla="val 5616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sp>
        <p:nvSpPr>
          <p:cNvPr id="37" name="Left Brace 36">
            <a:extLst>
              <a:ext uri="{FF2B5EF4-FFF2-40B4-BE49-F238E27FC236}">
                <a16:creationId xmlns:a16="http://schemas.microsoft.com/office/drawing/2014/main" id="{4DADB006-E938-EE87-BC5C-FDEDD2169EA2}"/>
              </a:ext>
            </a:extLst>
          </p:cNvPr>
          <p:cNvSpPr/>
          <p:nvPr/>
        </p:nvSpPr>
        <p:spPr>
          <a:xfrm flipH="1">
            <a:off x="7640876" y="2097278"/>
            <a:ext cx="498172" cy="3618495"/>
          </a:xfrm>
          <a:prstGeom prst="leftBrace">
            <a:avLst>
              <a:gd name="adj1" fmla="val 13015"/>
              <a:gd name="adj2" fmla="val 56162"/>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600"/>
          </a:p>
        </p:txBody>
      </p:sp>
    </p:spTree>
    <p:extLst>
      <p:ext uri="{BB962C8B-B14F-4D97-AF65-F5344CB8AC3E}">
        <p14:creationId xmlns:p14="http://schemas.microsoft.com/office/powerpoint/2010/main" val="3887474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FB449F-8280-4CCD-B2DF-3DF5B3DB9ABC}"/>
              </a:ext>
            </a:extLst>
          </p:cNvPr>
          <p:cNvSpPr>
            <a:spLocks noGrp="1"/>
          </p:cNvSpPr>
          <p:nvPr>
            <p:ph type="title"/>
          </p:nvPr>
        </p:nvSpPr>
        <p:spPr>
          <a:xfrm>
            <a:off x="2634343" y="2046514"/>
            <a:ext cx="7113814" cy="1832220"/>
          </a:xfrm>
        </p:spPr>
        <p:txBody>
          <a:bodyPr>
            <a:normAutofit/>
          </a:bodyPr>
          <a:lstStyle/>
          <a:p>
            <a:pPr algn="ctr"/>
            <a:r>
              <a:rPr lang="en-US" sz="4800" b="1" dirty="0"/>
              <a:t>Exploratory Data Analysis</a:t>
            </a:r>
          </a:p>
        </p:txBody>
      </p:sp>
      <p:sp>
        <p:nvSpPr>
          <p:cNvPr id="2" name="Footer Placeholder 1">
            <a:extLst>
              <a:ext uri="{FF2B5EF4-FFF2-40B4-BE49-F238E27FC236}">
                <a16:creationId xmlns:a16="http://schemas.microsoft.com/office/drawing/2014/main" id="{15D03B01-BEC5-4BC7-84A6-FAA8EC9C5237}"/>
              </a:ext>
            </a:extLst>
          </p:cNvPr>
          <p:cNvSpPr>
            <a:spLocks noGrp="1"/>
          </p:cNvSpPr>
          <p:nvPr>
            <p:ph type="ftr" sz="quarter" idx="11"/>
          </p:nvPr>
        </p:nvSpPr>
        <p:spPr/>
        <p:txBody>
          <a:bodyPr/>
          <a:lstStyle/>
          <a:p>
            <a:r>
              <a:rPr lang="en-US"/>
              <a:t>Group 7 - MS AAI - AAI-500-A1 Final Project</a:t>
            </a:r>
          </a:p>
        </p:txBody>
      </p:sp>
      <p:sp>
        <p:nvSpPr>
          <p:cNvPr id="3" name="Date Placeholder 2">
            <a:extLst>
              <a:ext uri="{FF2B5EF4-FFF2-40B4-BE49-F238E27FC236}">
                <a16:creationId xmlns:a16="http://schemas.microsoft.com/office/drawing/2014/main" id="{4BEE6A90-1745-4599-83FC-EB9E3CB056E5}"/>
              </a:ext>
            </a:extLst>
          </p:cNvPr>
          <p:cNvSpPr>
            <a:spLocks noGrp="1"/>
          </p:cNvSpPr>
          <p:nvPr>
            <p:ph type="dt" sz="half" idx="10"/>
          </p:nvPr>
        </p:nvSpPr>
        <p:spPr/>
        <p:txBody>
          <a:bodyPr/>
          <a:lstStyle/>
          <a:p>
            <a:r>
              <a:rPr lang="en-US"/>
              <a:t>ML Approach: Predict Superconductor Tc</a:t>
            </a:r>
          </a:p>
        </p:txBody>
      </p:sp>
      <p:sp>
        <p:nvSpPr>
          <p:cNvPr id="6" name="Slide Number Placeholder 5">
            <a:extLst>
              <a:ext uri="{FF2B5EF4-FFF2-40B4-BE49-F238E27FC236}">
                <a16:creationId xmlns:a16="http://schemas.microsoft.com/office/drawing/2014/main" id="{4DBCE089-E622-44F4-89B1-21612C827DC9}"/>
              </a:ext>
            </a:extLst>
          </p:cNvPr>
          <p:cNvSpPr>
            <a:spLocks noGrp="1"/>
          </p:cNvSpPr>
          <p:nvPr>
            <p:ph type="sldNum" sz="quarter" idx="12"/>
          </p:nvPr>
        </p:nvSpPr>
        <p:spPr/>
        <p:txBody>
          <a:bodyPr/>
          <a:lstStyle/>
          <a:p>
            <a:fld id="{BE3F5C9C-0342-4B99-BAD1-1464271CBC9E}" type="slidenum">
              <a:rPr lang="en-US" smtClean="0"/>
              <a:t>5</a:t>
            </a:fld>
            <a:endParaRPr lang="en-US"/>
          </a:p>
        </p:txBody>
      </p:sp>
    </p:spTree>
    <p:extLst>
      <p:ext uri="{BB962C8B-B14F-4D97-AF65-F5344CB8AC3E}">
        <p14:creationId xmlns:p14="http://schemas.microsoft.com/office/powerpoint/2010/main" val="1697253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31576-7100-4FFC-A190-9065C4DD6854}"/>
              </a:ext>
            </a:extLst>
          </p:cNvPr>
          <p:cNvSpPr>
            <a:spLocks noGrp="1"/>
          </p:cNvSpPr>
          <p:nvPr>
            <p:ph type="title"/>
          </p:nvPr>
        </p:nvSpPr>
        <p:spPr/>
        <p:txBody>
          <a:bodyPr/>
          <a:lstStyle/>
          <a:p>
            <a:r>
              <a:rPr lang="en-US" b="1" dirty="0"/>
              <a:t>Analysis of Target Variable - Tc</a:t>
            </a:r>
          </a:p>
        </p:txBody>
      </p:sp>
      <p:sp>
        <p:nvSpPr>
          <p:cNvPr id="5" name="Content Placeholder 4">
            <a:extLst>
              <a:ext uri="{FF2B5EF4-FFF2-40B4-BE49-F238E27FC236}">
                <a16:creationId xmlns:a16="http://schemas.microsoft.com/office/drawing/2014/main" id="{65FCC34B-78E3-4183-9CCB-4E5C6F936307}"/>
              </a:ext>
            </a:extLst>
          </p:cNvPr>
          <p:cNvSpPr>
            <a:spLocks noGrp="1"/>
          </p:cNvSpPr>
          <p:nvPr>
            <p:ph idx="1"/>
          </p:nvPr>
        </p:nvSpPr>
        <p:spPr>
          <a:xfrm>
            <a:off x="8387542" y="1735414"/>
            <a:ext cx="3433754" cy="3584732"/>
          </a:xfrm>
        </p:spPr>
        <p:txBody>
          <a:bodyPr/>
          <a:lstStyle/>
          <a:p>
            <a:r>
              <a:rPr lang="en-US" sz="1800" dirty="0">
                <a:latin typeface="Calibri" panose="020F0502020204030204" pitchFamily="34" charset="0"/>
                <a:ea typeface="Times New Roman" panose="02020603050405020304" pitchFamily="18" charset="0"/>
              </a:rPr>
              <a:t>Analyze the target variable </a:t>
            </a:r>
            <a:r>
              <a:rPr lang="en-US" sz="1800" dirty="0">
                <a:effectLst/>
                <a:latin typeface="Calibri" panose="020F0502020204030204" pitchFamily="34" charset="0"/>
                <a:ea typeface="Times New Roman" panose="02020603050405020304" pitchFamily="18" charset="0"/>
              </a:rPr>
              <a:t>critical temperature (Tc​) with  histograms, box plots, and KDE plots to understand its distribution. </a:t>
            </a:r>
          </a:p>
          <a:p>
            <a:endParaRPr lang="en-US" sz="1800" dirty="0">
              <a:latin typeface="Calibri" panose="020F0502020204030204" pitchFamily="34" charset="0"/>
              <a:ea typeface="Times New Roman" panose="02020603050405020304" pitchFamily="18" charset="0"/>
            </a:endParaRPr>
          </a:p>
          <a:p>
            <a:r>
              <a:rPr lang="en-US" sz="1800" dirty="0">
                <a:effectLst/>
                <a:latin typeface="Calibri" panose="020F0502020204030204" pitchFamily="34" charset="0"/>
                <a:ea typeface="Times New Roman" panose="02020603050405020304" pitchFamily="18" charset="0"/>
              </a:rPr>
              <a:t>The table to summarized the data.</a:t>
            </a:r>
            <a:endParaRPr lang="en-US" sz="1800" dirty="0">
              <a:effectLst/>
              <a:latin typeface="Times New Roman" panose="02020603050405020304" pitchFamily="18" charset="0"/>
              <a:ea typeface="Times New Roman" panose="02020603050405020304" pitchFamily="18" charset="0"/>
            </a:endParaRPr>
          </a:p>
          <a:p>
            <a:endParaRPr lang="en-US" dirty="0"/>
          </a:p>
        </p:txBody>
      </p:sp>
      <p:pic>
        <p:nvPicPr>
          <p:cNvPr id="4" name="Picture 3" descr="A close-up of a graph&#10;&#10;Description automatically generated">
            <a:extLst>
              <a:ext uri="{FF2B5EF4-FFF2-40B4-BE49-F238E27FC236}">
                <a16:creationId xmlns:a16="http://schemas.microsoft.com/office/drawing/2014/main" id="{5DD1F812-5D44-420E-872D-961137891B2D}"/>
              </a:ext>
            </a:extLst>
          </p:cNvPr>
          <p:cNvPicPr/>
          <p:nvPr/>
        </p:nvPicPr>
        <p:blipFill rotWithShape="1">
          <a:blip r:embed="rId2"/>
          <a:srcRect l="1565" t="12376" r="46094" b="41858"/>
          <a:stretch/>
        </p:blipFill>
        <p:spPr>
          <a:xfrm>
            <a:off x="428368" y="1197034"/>
            <a:ext cx="3761247" cy="2231966"/>
          </a:xfrm>
          <a:prstGeom prst="rect">
            <a:avLst/>
          </a:prstGeom>
        </p:spPr>
      </p:pic>
      <p:pic>
        <p:nvPicPr>
          <p:cNvPr id="6" name="Picture 5" descr="A close-up of a graph&#10;&#10;Description automatically generated">
            <a:extLst>
              <a:ext uri="{FF2B5EF4-FFF2-40B4-BE49-F238E27FC236}">
                <a16:creationId xmlns:a16="http://schemas.microsoft.com/office/drawing/2014/main" id="{0E8C2E7C-6404-40CD-9173-3A3BD9A85DFB}"/>
              </a:ext>
            </a:extLst>
          </p:cNvPr>
          <p:cNvPicPr/>
          <p:nvPr/>
        </p:nvPicPr>
        <p:blipFill rotWithShape="1">
          <a:blip r:embed="rId2"/>
          <a:srcRect l="53959" t="12376" b="41858"/>
          <a:stretch/>
        </p:blipFill>
        <p:spPr>
          <a:xfrm>
            <a:off x="428368" y="3399907"/>
            <a:ext cx="3761248" cy="2344188"/>
          </a:xfrm>
          <a:prstGeom prst="rect">
            <a:avLst/>
          </a:prstGeom>
        </p:spPr>
      </p:pic>
      <p:pic>
        <p:nvPicPr>
          <p:cNvPr id="7" name="Picture 6" descr="A close-up of a graph&#10;&#10;Description automatically generated">
            <a:extLst>
              <a:ext uri="{FF2B5EF4-FFF2-40B4-BE49-F238E27FC236}">
                <a16:creationId xmlns:a16="http://schemas.microsoft.com/office/drawing/2014/main" id="{BCCCC7FA-4244-49BC-AD85-2BEE0B8EE6BF}"/>
              </a:ext>
            </a:extLst>
          </p:cNvPr>
          <p:cNvPicPr/>
          <p:nvPr/>
        </p:nvPicPr>
        <p:blipFill rotWithShape="1">
          <a:blip r:embed="rId2"/>
          <a:srcRect l="1565" t="56079" r="46094"/>
          <a:stretch/>
        </p:blipFill>
        <p:spPr>
          <a:xfrm>
            <a:off x="4176551" y="1197033"/>
            <a:ext cx="3524078" cy="2344187"/>
          </a:xfrm>
          <a:prstGeom prst="rect">
            <a:avLst/>
          </a:prstGeom>
        </p:spPr>
      </p:pic>
      <p:pic>
        <p:nvPicPr>
          <p:cNvPr id="8" name="Picture 7" descr="A close-up of a graph&#10;&#10;Description automatically generated">
            <a:extLst>
              <a:ext uri="{FF2B5EF4-FFF2-40B4-BE49-F238E27FC236}">
                <a16:creationId xmlns:a16="http://schemas.microsoft.com/office/drawing/2014/main" id="{8AF0E403-28BC-43E2-A540-BD75F7939D3D}"/>
              </a:ext>
            </a:extLst>
          </p:cNvPr>
          <p:cNvPicPr/>
          <p:nvPr/>
        </p:nvPicPr>
        <p:blipFill rotWithShape="1">
          <a:blip r:embed="rId2"/>
          <a:srcRect l="53959" t="57307" b="7078"/>
          <a:stretch/>
        </p:blipFill>
        <p:spPr>
          <a:xfrm>
            <a:off x="4183011" y="3527779"/>
            <a:ext cx="3524078" cy="2216316"/>
          </a:xfrm>
          <a:prstGeom prst="rect">
            <a:avLst/>
          </a:prstGeom>
        </p:spPr>
      </p:pic>
      <p:sp>
        <p:nvSpPr>
          <p:cNvPr id="3" name="Footer Placeholder 2">
            <a:extLst>
              <a:ext uri="{FF2B5EF4-FFF2-40B4-BE49-F238E27FC236}">
                <a16:creationId xmlns:a16="http://schemas.microsoft.com/office/drawing/2014/main" id="{3C1DF7B1-5D59-4249-9C25-47C5D490664B}"/>
              </a:ext>
            </a:extLst>
          </p:cNvPr>
          <p:cNvSpPr>
            <a:spLocks noGrp="1"/>
          </p:cNvSpPr>
          <p:nvPr>
            <p:ph type="ftr" sz="quarter" idx="11"/>
          </p:nvPr>
        </p:nvSpPr>
        <p:spPr/>
        <p:txBody>
          <a:bodyPr/>
          <a:lstStyle/>
          <a:p>
            <a:r>
              <a:rPr lang="en-US"/>
              <a:t>Group 7 - MS AAI - AAI-500-A1 Final Project</a:t>
            </a:r>
            <a:endParaRPr lang="en-US" dirty="0"/>
          </a:p>
        </p:txBody>
      </p:sp>
      <p:sp>
        <p:nvSpPr>
          <p:cNvPr id="9" name="Date Placeholder 8">
            <a:extLst>
              <a:ext uri="{FF2B5EF4-FFF2-40B4-BE49-F238E27FC236}">
                <a16:creationId xmlns:a16="http://schemas.microsoft.com/office/drawing/2014/main" id="{6FCBCA38-ED98-414B-944A-EFB1DE955F7D}"/>
              </a:ext>
            </a:extLst>
          </p:cNvPr>
          <p:cNvSpPr>
            <a:spLocks noGrp="1"/>
          </p:cNvSpPr>
          <p:nvPr>
            <p:ph type="dt" sz="half" idx="10"/>
          </p:nvPr>
        </p:nvSpPr>
        <p:spPr/>
        <p:txBody>
          <a:bodyPr/>
          <a:lstStyle/>
          <a:p>
            <a:r>
              <a:rPr lang="en-US"/>
              <a:t>ML Approach: Predict Superconductor Tc</a:t>
            </a:r>
            <a:endParaRPr lang="en-US" dirty="0"/>
          </a:p>
        </p:txBody>
      </p:sp>
      <p:sp>
        <p:nvSpPr>
          <p:cNvPr id="10" name="Slide Number Placeholder 9">
            <a:extLst>
              <a:ext uri="{FF2B5EF4-FFF2-40B4-BE49-F238E27FC236}">
                <a16:creationId xmlns:a16="http://schemas.microsoft.com/office/drawing/2014/main" id="{52FD566D-D002-43B7-91AA-2682D9513A5F}"/>
              </a:ext>
            </a:extLst>
          </p:cNvPr>
          <p:cNvSpPr>
            <a:spLocks noGrp="1"/>
          </p:cNvSpPr>
          <p:nvPr>
            <p:ph type="sldNum" sz="quarter" idx="12"/>
          </p:nvPr>
        </p:nvSpPr>
        <p:spPr/>
        <p:txBody>
          <a:bodyPr/>
          <a:lstStyle/>
          <a:p>
            <a:fld id="{BE3F5C9C-0342-4B99-BAD1-1464271CBC9E}" type="slidenum">
              <a:rPr lang="en-US" smtClean="0"/>
              <a:t>6</a:t>
            </a:fld>
            <a:endParaRPr lang="en-US" dirty="0"/>
          </a:p>
        </p:txBody>
      </p:sp>
    </p:spTree>
    <p:extLst>
      <p:ext uri="{BB962C8B-B14F-4D97-AF65-F5344CB8AC3E}">
        <p14:creationId xmlns:p14="http://schemas.microsoft.com/office/powerpoint/2010/main" val="3348093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0F70F-9EAA-42C4-A33C-62E43E78838F}"/>
              </a:ext>
            </a:extLst>
          </p:cNvPr>
          <p:cNvSpPr>
            <a:spLocks noGrp="1"/>
          </p:cNvSpPr>
          <p:nvPr>
            <p:ph type="title"/>
          </p:nvPr>
        </p:nvSpPr>
        <p:spPr/>
        <p:txBody>
          <a:bodyPr/>
          <a:lstStyle/>
          <a:p>
            <a:r>
              <a:rPr lang="en-US" b="1" dirty="0"/>
              <a:t>Distribution of Mean Element Properties</a:t>
            </a:r>
          </a:p>
        </p:txBody>
      </p:sp>
      <p:sp>
        <p:nvSpPr>
          <p:cNvPr id="2" name="Content Placeholder 1">
            <a:extLst>
              <a:ext uri="{FF2B5EF4-FFF2-40B4-BE49-F238E27FC236}">
                <a16:creationId xmlns:a16="http://schemas.microsoft.com/office/drawing/2014/main" id="{0AEB6D50-E627-47D3-9C88-0BA81049798E}"/>
              </a:ext>
            </a:extLst>
          </p:cNvPr>
          <p:cNvSpPr>
            <a:spLocks noGrp="1"/>
          </p:cNvSpPr>
          <p:nvPr>
            <p:ph idx="1"/>
          </p:nvPr>
        </p:nvSpPr>
        <p:spPr>
          <a:xfrm>
            <a:off x="8481527" y="1128584"/>
            <a:ext cx="3339769" cy="5355978"/>
          </a:xfrm>
        </p:spPr>
        <p:txBody>
          <a:bodyPr>
            <a:normAutofit/>
          </a:bodyPr>
          <a:lstStyle/>
          <a:p>
            <a:r>
              <a:rPr lang="en-US" sz="2000" dirty="0"/>
              <a:t>Distribution of the mean elemental characteristics are analyzed for normal distribution. </a:t>
            </a:r>
          </a:p>
          <a:p>
            <a:endParaRPr lang="en-US" sz="2000" dirty="0"/>
          </a:p>
          <a:p>
            <a:r>
              <a:rPr lang="en-US" sz="2000" dirty="0"/>
              <a:t>Number of elements and mean thermal conductivity are skewed to the left. </a:t>
            </a:r>
          </a:p>
          <a:p>
            <a:endParaRPr lang="en-US" sz="2000" dirty="0"/>
          </a:p>
          <a:p>
            <a:r>
              <a:rPr lang="en-US" sz="2000" dirty="0"/>
              <a:t>Mean density and mean valence are skewed to the right. </a:t>
            </a:r>
          </a:p>
          <a:p>
            <a:endParaRPr lang="en-US" sz="2000" dirty="0"/>
          </a:p>
          <a:p>
            <a:r>
              <a:rPr lang="en-US" sz="2000" dirty="0"/>
              <a:t>Other variables follow almost normal distribution. </a:t>
            </a:r>
          </a:p>
        </p:txBody>
      </p:sp>
      <p:pic>
        <p:nvPicPr>
          <p:cNvPr id="5" name="Picture 4" descr="A group of graphs showing different sizes of data&#10;&#10;Description automatically generated with medium confidence">
            <a:extLst>
              <a:ext uri="{FF2B5EF4-FFF2-40B4-BE49-F238E27FC236}">
                <a16:creationId xmlns:a16="http://schemas.microsoft.com/office/drawing/2014/main" id="{641F17D4-78F9-4747-949B-865C4E66003E}"/>
              </a:ext>
            </a:extLst>
          </p:cNvPr>
          <p:cNvPicPr/>
          <p:nvPr/>
        </p:nvPicPr>
        <p:blipFill>
          <a:blip r:embed="rId2"/>
          <a:stretch>
            <a:fillRect/>
          </a:stretch>
        </p:blipFill>
        <p:spPr>
          <a:xfrm>
            <a:off x="635981" y="1313411"/>
            <a:ext cx="7036666" cy="5171151"/>
          </a:xfrm>
          <a:prstGeom prst="rect">
            <a:avLst/>
          </a:prstGeom>
        </p:spPr>
      </p:pic>
      <p:sp>
        <p:nvSpPr>
          <p:cNvPr id="3" name="Footer Placeholder 2">
            <a:extLst>
              <a:ext uri="{FF2B5EF4-FFF2-40B4-BE49-F238E27FC236}">
                <a16:creationId xmlns:a16="http://schemas.microsoft.com/office/drawing/2014/main" id="{644CEB59-2163-4D22-9CEA-5AC79CDBD94A}"/>
              </a:ext>
            </a:extLst>
          </p:cNvPr>
          <p:cNvSpPr>
            <a:spLocks noGrp="1"/>
          </p:cNvSpPr>
          <p:nvPr>
            <p:ph type="ftr" sz="quarter" idx="11"/>
          </p:nvPr>
        </p:nvSpPr>
        <p:spPr/>
        <p:txBody>
          <a:bodyPr/>
          <a:lstStyle/>
          <a:p>
            <a:r>
              <a:rPr lang="en-US"/>
              <a:t>Group 7 - MS AAI - AAI-500-A1 Final Project</a:t>
            </a:r>
            <a:endParaRPr lang="en-US" dirty="0"/>
          </a:p>
        </p:txBody>
      </p:sp>
      <p:sp>
        <p:nvSpPr>
          <p:cNvPr id="6" name="Date Placeholder 5">
            <a:extLst>
              <a:ext uri="{FF2B5EF4-FFF2-40B4-BE49-F238E27FC236}">
                <a16:creationId xmlns:a16="http://schemas.microsoft.com/office/drawing/2014/main" id="{0D819523-9C6E-48E4-BF9D-F524636B2F0B}"/>
              </a:ext>
            </a:extLst>
          </p:cNvPr>
          <p:cNvSpPr>
            <a:spLocks noGrp="1"/>
          </p:cNvSpPr>
          <p:nvPr>
            <p:ph type="dt" sz="half" idx="10"/>
          </p:nvPr>
        </p:nvSpPr>
        <p:spPr/>
        <p:txBody>
          <a:bodyPr/>
          <a:lstStyle/>
          <a:p>
            <a:r>
              <a:rPr lang="en-US"/>
              <a:t>ML Approach: Predict Superconductor Tc</a:t>
            </a:r>
            <a:endParaRPr lang="en-US" dirty="0"/>
          </a:p>
        </p:txBody>
      </p:sp>
      <p:sp>
        <p:nvSpPr>
          <p:cNvPr id="7" name="Slide Number Placeholder 6">
            <a:extLst>
              <a:ext uri="{FF2B5EF4-FFF2-40B4-BE49-F238E27FC236}">
                <a16:creationId xmlns:a16="http://schemas.microsoft.com/office/drawing/2014/main" id="{BB664361-ED41-42AD-8B78-8BD1C54178E8}"/>
              </a:ext>
            </a:extLst>
          </p:cNvPr>
          <p:cNvSpPr>
            <a:spLocks noGrp="1"/>
          </p:cNvSpPr>
          <p:nvPr>
            <p:ph type="sldNum" sz="quarter" idx="12"/>
          </p:nvPr>
        </p:nvSpPr>
        <p:spPr/>
        <p:txBody>
          <a:bodyPr/>
          <a:lstStyle/>
          <a:p>
            <a:fld id="{BE3F5C9C-0342-4B99-BAD1-1464271CBC9E}" type="slidenum">
              <a:rPr lang="en-US" smtClean="0"/>
              <a:t>7</a:t>
            </a:fld>
            <a:endParaRPr lang="en-US" dirty="0"/>
          </a:p>
        </p:txBody>
      </p:sp>
    </p:spTree>
    <p:extLst>
      <p:ext uri="{BB962C8B-B14F-4D97-AF65-F5344CB8AC3E}">
        <p14:creationId xmlns:p14="http://schemas.microsoft.com/office/powerpoint/2010/main" val="1977185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C3BDE-D207-4FC4-8953-F2640D8E1816}"/>
              </a:ext>
            </a:extLst>
          </p:cNvPr>
          <p:cNvSpPr>
            <a:spLocks noGrp="1"/>
          </p:cNvSpPr>
          <p:nvPr>
            <p:ph type="title"/>
          </p:nvPr>
        </p:nvSpPr>
        <p:spPr/>
        <p:txBody>
          <a:bodyPr>
            <a:normAutofit/>
          </a:bodyPr>
          <a:lstStyle/>
          <a:p>
            <a:r>
              <a:rPr lang="en-US" b="1" dirty="0"/>
              <a:t>Relationship: Tc vs. Mean Element Properties</a:t>
            </a:r>
          </a:p>
        </p:txBody>
      </p:sp>
      <p:sp>
        <p:nvSpPr>
          <p:cNvPr id="4" name="Content Placeholder 3">
            <a:extLst>
              <a:ext uri="{FF2B5EF4-FFF2-40B4-BE49-F238E27FC236}">
                <a16:creationId xmlns:a16="http://schemas.microsoft.com/office/drawing/2014/main" id="{8DA85BCB-315A-4145-9CDA-F484660FA8BE}"/>
              </a:ext>
            </a:extLst>
          </p:cNvPr>
          <p:cNvSpPr>
            <a:spLocks noGrp="1"/>
          </p:cNvSpPr>
          <p:nvPr>
            <p:ph idx="1"/>
          </p:nvPr>
        </p:nvSpPr>
        <p:spPr>
          <a:xfrm>
            <a:off x="8406882" y="1128584"/>
            <a:ext cx="3414414" cy="5169579"/>
          </a:xfrm>
        </p:spPr>
        <p:txBody>
          <a:bodyPr>
            <a:normAutofit/>
          </a:bodyPr>
          <a:lstStyle/>
          <a:p>
            <a:endParaRPr lang="en-US" sz="1800" dirty="0">
              <a:effectLst/>
              <a:latin typeface="Calibri" panose="020F0502020204030204" pitchFamily="34" charset="0"/>
              <a:ea typeface="Calibri" panose="020F0502020204030204" pitchFamily="34" charset="0"/>
            </a:endParaRPr>
          </a:p>
          <a:p>
            <a:r>
              <a:rPr lang="en-US" sz="1800" dirty="0">
                <a:effectLst/>
                <a:latin typeface="Calibri" panose="020F0502020204030204" pitchFamily="34" charset="0"/>
                <a:ea typeface="Calibri" panose="020F0502020204030204" pitchFamily="34" charset="0"/>
              </a:rPr>
              <a:t>Relationship between the target variable and the mean elemental properties was checked with the scatterplot. </a:t>
            </a:r>
          </a:p>
          <a:p>
            <a:pPr marL="0" indent="0">
              <a:buNone/>
            </a:pPr>
            <a:endParaRPr lang="en-US" sz="1800" dirty="0">
              <a:effectLst/>
              <a:latin typeface="Calibri" panose="020F0502020204030204" pitchFamily="34" charset="0"/>
              <a:ea typeface="Calibri" panose="020F0502020204030204" pitchFamily="34" charset="0"/>
            </a:endParaRPr>
          </a:p>
          <a:p>
            <a:r>
              <a:rPr lang="en-US" sz="1800" dirty="0">
                <a:effectLst/>
                <a:latin typeface="Calibri" panose="020F0502020204030204" pitchFamily="34" charset="0"/>
                <a:ea typeface="Calibri" panose="020F0502020204030204" pitchFamily="34" charset="0"/>
              </a:rPr>
              <a:t>The </a:t>
            </a:r>
            <a:r>
              <a:rPr lang="en-US" sz="1800" dirty="0">
                <a:latin typeface="Calibri" panose="020F0502020204030204" pitchFamily="34" charset="0"/>
                <a:ea typeface="Calibri" panose="020F0502020204030204" pitchFamily="34" charset="0"/>
              </a:rPr>
              <a:t>scatter plot indicates   moderate non-linear relationship existence between Tc and many of the mean elemental properties. </a:t>
            </a:r>
          </a:p>
          <a:p>
            <a:endParaRPr lang="en-US" sz="1800" dirty="0">
              <a:latin typeface="Calibri" panose="020F0502020204030204" pitchFamily="34" charset="0"/>
              <a:ea typeface="Calibri" panose="020F0502020204030204" pitchFamily="34" charset="0"/>
            </a:endParaRPr>
          </a:p>
          <a:p>
            <a:r>
              <a:rPr lang="en-US" sz="1800" dirty="0">
                <a:latin typeface="Calibri" panose="020F0502020204030204" pitchFamily="34" charset="0"/>
                <a:ea typeface="Calibri" panose="020F0502020204030204" pitchFamily="34" charset="0"/>
              </a:rPr>
              <a:t>This hints that linear regression by itself wouldn’t be able to offer an effective model for predicting the critical temperature of superconductor. </a:t>
            </a:r>
          </a:p>
        </p:txBody>
      </p:sp>
      <p:pic>
        <p:nvPicPr>
          <p:cNvPr id="3" name="Picture 2" descr="A group of blue and white graphs&#10;&#10;Description automatically generated">
            <a:extLst>
              <a:ext uri="{FF2B5EF4-FFF2-40B4-BE49-F238E27FC236}">
                <a16:creationId xmlns:a16="http://schemas.microsoft.com/office/drawing/2014/main" id="{97533F8A-D268-4AEA-83FE-E57BAA188550}"/>
              </a:ext>
            </a:extLst>
          </p:cNvPr>
          <p:cNvPicPr/>
          <p:nvPr/>
        </p:nvPicPr>
        <p:blipFill>
          <a:blip r:embed="rId2"/>
          <a:stretch>
            <a:fillRect/>
          </a:stretch>
        </p:blipFill>
        <p:spPr>
          <a:xfrm>
            <a:off x="428367" y="981425"/>
            <a:ext cx="6989469" cy="5316738"/>
          </a:xfrm>
          <a:prstGeom prst="rect">
            <a:avLst/>
          </a:prstGeom>
        </p:spPr>
      </p:pic>
      <p:sp>
        <p:nvSpPr>
          <p:cNvPr id="5" name="Footer Placeholder 4">
            <a:extLst>
              <a:ext uri="{FF2B5EF4-FFF2-40B4-BE49-F238E27FC236}">
                <a16:creationId xmlns:a16="http://schemas.microsoft.com/office/drawing/2014/main" id="{DC485AF2-E4FD-4324-875D-4DE88472942C}"/>
              </a:ext>
            </a:extLst>
          </p:cNvPr>
          <p:cNvSpPr>
            <a:spLocks noGrp="1"/>
          </p:cNvSpPr>
          <p:nvPr>
            <p:ph type="ftr" sz="quarter" idx="11"/>
          </p:nvPr>
        </p:nvSpPr>
        <p:spPr/>
        <p:txBody>
          <a:bodyPr/>
          <a:lstStyle/>
          <a:p>
            <a:r>
              <a:rPr lang="en-US"/>
              <a:t>Group 7 - MS AAI - AAI-500-A1 Final Project</a:t>
            </a:r>
            <a:endParaRPr lang="en-US" dirty="0"/>
          </a:p>
        </p:txBody>
      </p:sp>
      <p:sp>
        <p:nvSpPr>
          <p:cNvPr id="6" name="Date Placeholder 5">
            <a:extLst>
              <a:ext uri="{FF2B5EF4-FFF2-40B4-BE49-F238E27FC236}">
                <a16:creationId xmlns:a16="http://schemas.microsoft.com/office/drawing/2014/main" id="{94890843-05E8-4573-A2FC-5E4794679E70}"/>
              </a:ext>
            </a:extLst>
          </p:cNvPr>
          <p:cNvSpPr>
            <a:spLocks noGrp="1"/>
          </p:cNvSpPr>
          <p:nvPr>
            <p:ph type="dt" sz="half" idx="10"/>
          </p:nvPr>
        </p:nvSpPr>
        <p:spPr/>
        <p:txBody>
          <a:bodyPr/>
          <a:lstStyle/>
          <a:p>
            <a:r>
              <a:rPr lang="en-US"/>
              <a:t>ML Approach: Predict Superconductor Tc</a:t>
            </a:r>
            <a:endParaRPr lang="en-US" dirty="0"/>
          </a:p>
        </p:txBody>
      </p:sp>
      <p:sp>
        <p:nvSpPr>
          <p:cNvPr id="7" name="Slide Number Placeholder 6">
            <a:extLst>
              <a:ext uri="{FF2B5EF4-FFF2-40B4-BE49-F238E27FC236}">
                <a16:creationId xmlns:a16="http://schemas.microsoft.com/office/drawing/2014/main" id="{B5D1F0EF-8B1E-4F6A-885B-846E11C08B7D}"/>
              </a:ext>
            </a:extLst>
          </p:cNvPr>
          <p:cNvSpPr>
            <a:spLocks noGrp="1"/>
          </p:cNvSpPr>
          <p:nvPr>
            <p:ph type="sldNum" sz="quarter" idx="12"/>
          </p:nvPr>
        </p:nvSpPr>
        <p:spPr/>
        <p:txBody>
          <a:bodyPr/>
          <a:lstStyle/>
          <a:p>
            <a:fld id="{BE3F5C9C-0342-4B99-BAD1-1464271CBC9E}" type="slidenum">
              <a:rPr lang="en-US" smtClean="0"/>
              <a:t>8</a:t>
            </a:fld>
            <a:endParaRPr lang="en-US" dirty="0"/>
          </a:p>
        </p:txBody>
      </p:sp>
    </p:spTree>
    <p:extLst>
      <p:ext uri="{BB962C8B-B14F-4D97-AF65-F5344CB8AC3E}">
        <p14:creationId xmlns:p14="http://schemas.microsoft.com/office/powerpoint/2010/main" val="24680585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3DD48-91DB-47C6-952D-1E38A4341BD4}"/>
              </a:ext>
            </a:extLst>
          </p:cNvPr>
          <p:cNvSpPr>
            <a:spLocks noGrp="1"/>
          </p:cNvSpPr>
          <p:nvPr>
            <p:ph type="title"/>
          </p:nvPr>
        </p:nvSpPr>
        <p:spPr/>
        <p:txBody>
          <a:bodyPr>
            <a:normAutofit/>
          </a:bodyPr>
          <a:lstStyle/>
          <a:p>
            <a:r>
              <a:rPr lang="en-US" b="1" dirty="0"/>
              <a:t>Multicollinearity Assumption Validation</a:t>
            </a:r>
          </a:p>
        </p:txBody>
      </p:sp>
      <p:sp>
        <p:nvSpPr>
          <p:cNvPr id="4" name="Content Placeholder 3">
            <a:extLst>
              <a:ext uri="{FF2B5EF4-FFF2-40B4-BE49-F238E27FC236}">
                <a16:creationId xmlns:a16="http://schemas.microsoft.com/office/drawing/2014/main" id="{64BB614A-D5AF-4997-9158-41D68FFCE2A9}"/>
              </a:ext>
            </a:extLst>
          </p:cNvPr>
          <p:cNvSpPr>
            <a:spLocks noGrp="1"/>
          </p:cNvSpPr>
          <p:nvPr>
            <p:ph idx="1"/>
          </p:nvPr>
        </p:nvSpPr>
        <p:spPr>
          <a:xfrm>
            <a:off x="8098971" y="1128584"/>
            <a:ext cx="3722325" cy="5048281"/>
          </a:xfrm>
        </p:spPr>
        <p:txBody>
          <a:bodyPr>
            <a:normAutofit/>
          </a:bodyPr>
          <a:lstStyle/>
          <a:p>
            <a:r>
              <a:rPr lang="en-US" sz="1800" dirty="0">
                <a:effectLst/>
                <a:latin typeface="Calibri" panose="020F0502020204030204" pitchFamily="34" charset="0"/>
                <a:ea typeface="Calibri" panose="020F0502020204030204" pitchFamily="34" charset="0"/>
              </a:rPr>
              <a:t>The correlation matrix with heatmap is used to see the relationships among the explanatory variables. </a:t>
            </a:r>
          </a:p>
          <a:p>
            <a:endParaRPr lang="en-US" sz="1800" dirty="0">
              <a:latin typeface="Calibri" panose="020F0502020204030204" pitchFamily="34" charset="0"/>
              <a:ea typeface="Calibri" panose="020F0502020204030204" pitchFamily="34" charset="0"/>
            </a:endParaRPr>
          </a:p>
          <a:p>
            <a:r>
              <a:rPr lang="en-US" sz="1800" dirty="0">
                <a:effectLst/>
                <a:latin typeface="Calibri" panose="020F0502020204030204" pitchFamily="34" charset="0"/>
                <a:ea typeface="Calibri" panose="020F0502020204030204" pitchFamily="34" charset="0"/>
              </a:rPr>
              <a:t>This plot can highlight the level of collinearity existing among the variables. </a:t>
            </a:r>
          </a:p>
          <a:p>
            <a:endParaRPr lang="en-US" sz="1800" dirty="0">
              <a:latin typeface="Calibri" panose="020F0502020204030204" pitchFamily="34" charset="0"/>
              <a:ea typeface="Calibri" panose="020F0502020204030204" pitchFamily="34" charset="0"/>
            </a:endParaRPr>
          </a:p>
          <a:p>
            <a:r>
              <a:rPr lang="en-US" sz="1800" dirty="0">
                <a:effectLst/>
                <a:latin typeface="Calibri" panose="020F0502020204030204" pitchFamily="34" charset="0"/>
                <a:ea typeface="Calibri" panose="020F0502020204030204" pitchFamily="34" charset="0"/>
              </a:rPr>
              <a:t>In view of the multicollinearity, principal component assessment was planne</a:t>
            </a:r>
            <a:r>
              <a:rPr lang="en-US" sz="1800" dirty="0">
                <a:latin typeface="Calibri" panose="020F0502020204030204" pitchFamily="34" charset="0"/>
                <a:ea typeface="Calibri" panose="020F0502020204030204" pitchFamily="34" charset="0"/>
              </a:rPr>
              <a:t>d to be tested for effective modeling. </a:t>
            </a:r>
          </a:p>
        </p:txBody>
      </p:sp>
      <p:pic>
        <p:nvPicPr>
          <p:cNvPr id="3" name="Picture 2" descr="A red and pink squares with white text&#10;&#10;Description automatically generated">
            <a:extLst>
              <a:ext uri="{FF2B5EF4-FFF2-40B4-BE49-F238E27FC236}">
                <a16:creationId xmlns:a16="http://schemas.microsoft.com/office/drawing/2014/main" id="{628BCBE5-9A10-4886-A059-3A977C4B20DE}"/>
              </a:ext>
            </a:extLst>
          </p:cNvPr>
          <p:cNvPicPr/>
          <p:nvPr/>
        </p:nvPicPr>
        <p:blipFill>
          <a:blip r:embed="rId2"/>
          <a:stretch>
            <a:fillRect/>
          </a:stretch>
        </p:blipFill>
        <p:spPr>
          <a:xfrm>
            <a:off x="643811" y="998376"/>
            <a:ext cx="6895323" cy="5458408"/>
          </a:xfrm>
          <a:prstGeom prst="rect">
            <a:avLst/>
          </a:prstGeom>
        </p:spPr>
      </p:pic>
      <p:sp>
        <p:nvSpPr>
          <p:cNvPr id="5" name="Footer Placeholder 4">
            <a:extLst>
              <a:ext uri="{FF2B5EF4-FFF2-40B4-BE49-F238E27FC236}">
                <a16:creationId xmlns:a16="http://schemas.microsoft.com/office/drawing/2014/main" id="{7780963D-63D8-4887-9799-6DC886AC83AB}"/>
              </a:ext>
            </a:extLst>
          </p:cNvPr>
          <p:cNvSpPr>
            <a:spLocks noGrp="1"/>
          </p:cNvSpPr>
          <p:nvPr>
            <p:ph type="ftr" sz="quarter" idx="11"/>
          </p:nvPr>
        </p:nvSpPr>
        <p:spPr/>
        <p:txBody>
          <a:bodyPr/>
          <a:lstStyle/>
          <a:p>
            <a:r>
              <a:rPr lang="en-US"/>
              <a:t>Group 7 - MS AAI - AAI-500-A1 Final Project</a:t>
            </a:r>
            <a:endParaRPr lang="en-US" dirty="0"/>
          </a:p>
        </p:txBody>
      </p:sp>
      <p:sp>
        <p:nvSpPr>
          <p:cNvPr id="6" name="Date Placeholder 5">
            <a:extLst>
              <a:ext uri="{FF2B5EF4-FFF2-40B4-BE49-F238E27FC236}">
                <a16:creationId xmlns:a16="http://schemas.microsoft.com/office/drawing/2014/main" id="{67ADAF7C-7E1B-4791-8428-6E86743A65E5}"/>
              </a:ext>
            </a:extLst>
          </p:cNvPr>
          <p:cNvSpPr>
            <a:spLocks noGrp="1"/>
          </p:cNvSpPr>
          <p:nvPr>
            <p:ph type="dt" sz="half" idx="10"/>
          </p:nvPr>
        </p:nvSpPr>
        <p:spPr/>
        <p:txBody>
          <a:bodyPr/>
          <a:lstStyle/>
          <a:p>
            <a:r>
              <a:rPr lang="en-US"/>
              <a:t>ML Approach: Predict Superconductor Tc</a:t>
            </a:r>
            <a:endParaRPr lang="en-US" dirty="0"/>
          </a:p>
        </p:txBody>
      </p:sp>
      <p:sp>
        <p:nvSpPr>
          <p:cNvPr id="7" name="Slide Number Placeholder 6">
            <a:extLst>
              <a:ext uri="{FF2B5EF4-FFF2-40B4-BE49-F238E27FC236}">
                <a16:creationId xmlns:a16="http://schemas.microsoft.com/office/drawing/2014/main" id="{7557F22E-F6E2-4554-AD6A-F53397182CEA}"/>
              </a:ext>
            </a:extLst>
          </p:cNvPr>
          <p:cNvSpPr>
            <a:spLocks noGrp="1"/>
          </p:cNvSpPr>
          <p:nvPr>
            <p:ph type="sldNum" sz="quarter" idx="12"/>
          </p:nvPr>
        </p:nvSpPr>
        <p:spPr/>
        <p:txBody>
          <a:bodyPr/>
          <a:lstStyle/>
          <a:p>
            <a:fld id="{BE3F5C9C-0342-4B99-BAD1-1464271CBC9E}" type="slidenum">
              <a:rPr lang="en-US" smtClean="0"/>
              <a:t>9</a:t>
            </a:fld>
            <a:endParaRPr lang="en-US" dirty="0"/>
          </a:p>
        </p:txBody>
      </p:sp>
    </p:spTree>
    <p:extLst>
      <p:ext uri="{BB962C8B-B14F-4D97-AF65-F5344CB8AC3E}">
        <p14:creationId xmlns:p14="http://schemas.microsoft.com/office/powerpoint/2010/main" val="3969856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412</TotalTime>
  <Words>1278</Words>
  <Application>Microsoft Office PowerPoint</Application>
  <PresentationFormat>Widescreen</PresentationFormat>
  <Paragraphs>191</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Symbol</vt:lpstr>
      <vt:lpstr>Times New Roman</vt:lpstr>
      <vt:lpstr>Office Theme</vt:lpstr>
      <vt:lpstr>A Machine Learning Approach to  Predict Critical Temperature of Superconductors</vt:lpstr>
      <vt:lpstr>Abstract</vt:lpstr>
      <vt:lpstr>Approach</vt:lpstr>
      <vt:lpstr>Dataset</vt:lpstr>
      <vt:lpstr>Exploratory Data Analysis</vt:lpstr>
      <vt:lpstr>Analysis of Target Variable - Tc</vt:lpstr>
      <vt:lpstr>Distribution of Mean Element Properties</vt:lpstr>
      <vt:lpstr>Relationship: Tc vs. Mean Element Properties</vt:lpstr>
      <vt:lpstr>Multicollinearity Assumption Validation</vt:lpstr>
      <vt:lpstr>Residual Analysis – Normality &amp; Homoscedasticity</vt:lpstr>
      <vt:lpstr>Critical temperature vs. Num of Elements</vt:lpstr>
      <vt:lpstr>Outlier Analysis</vt:lpstr>
      <vt:lpstr>Feature Selection</vt:lpstr>
      <vt:lpstr>Model Selection</vt:lpstr>
      <vt:lpstr>Simple Linear Regression</vt:lpstr>
      <vt:lpstr>Random Forest</vt:lpstr>
      <vt:lpstr>Gradient Boosting Regressor</vt:lpstr>
      <vt:lpstr>XGBoost Model- Winner of The Race</vt:lpstr>
      <vt:lpstr>Challenges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Critical Temperature of Superconductors  using  Machine Learning and Feature Engineering</dc:title>
  <dc:creator>Mohamed Niaz Mohamed</dc:creator>
  <cp:lastModifiedBy>Mohd Sharik</cp:lastModifiedBy>
  <cp:revision>7</cp:revision>
  <dcterms:created xsi:type="dcterms:W3CDTF">2024-06-21T01:13:06Z</dcterms:created>
  <dcterms:modified xsi:type="dcterms:W3CDTF">2024-06-22T14:18:31Z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aa00c31-701e-4223-8b9c-13bd86c6a24f_Enabled">
    <vt:lpwstr>true</vt:lpwstr>
  </property>
  <property fmtid="{D5CDD505-2E9C-101B-9397-08002B2CF9AE}" pid="3" name="MSIP_Label_8aa00c31-701e-4223-8b9c-13bd86c6a24f_SetDate">
    <vt:lpwstr>2024-06-21T01:15:08Z</vt:lpwstr>
  </property>
  <property fmtid="{D5CDD505-2E9C-101B-9397-08002B2CF9AE}" pid="4" name="MSIP_Label_8aa00c31-701e-4223-8b9c-13bd86c6a24f_Method">
    <vt:lpwstr>Standard</vt:lpwstr>
  </property>
  <property fmtid="{D5CDD505-2E9C-101B-9397-08002B2CF9AE}" pid="5" name="MSIP_Label_8aa00c31-701e-4223-8b9c-13bd86c6a24f_Name">
    <vt:lpwstr>8aa00c31-701e-4223-8b9c-13bd86c6a24f</vt:lpwstr>
  </property>
  <property fmtid="{D5CDD505-2E9C-101B-9397-08002B2CF9AE}" pid="6" name="MSIP_Label_8aa00c31-701e-4223-8b9c-13bd86c6a24f_SiteId">
    <vt:lpwstr>d05e4a96-dcd9-4c15-a71a-9c868da4f308</vt:lpwstr>
  </property>
  <property fmtid="{D5CDD505-2E9C-101B-9397-08002B2CF9AE}" pid="7" name="MSIP_Label_8aa00c31-701e-4223-8b9c-13bd86c6a24f_ActionId">
    <vt:lpwstr>dedebc3f-7f62-4a1a-82dd-1d2569b3b341</vt:lpwstr>
  </property>
  <property fmtid="{D5CDD505-2E9C-101B-9397-08002B2CF9AE}" pid="8" name="MSIP_Label_8aa00c31-701e-4223-8b9c-13bd86c6a24f_ContentBits">
    <vt:lpwstr>0</vt:lpwstr>
  </property>
</Properties>
</file>

<file path=docProps/thumbnail.jpeg>
</file>